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72" r:id="rId3"/>
  </p:sldMasterIdLst>
  <p:notesMasterIdLst>
    <p:notesMasterId r:id="rId31"/>
  </p:notesMasterIdLst>
  <p:handoutMasterIdLst>
    <p:handoutMasterId r:id="rId32"/>
  </p:handoutMasterIdLst>
  <p:sldIdLst>
    <p:sldId id="370" r:id="rId4"/>
    <p:sldId id="261" r:id="rId5"/>
    <p:sldId id="476" r:id="rId6"/>
    <p:sldId id="485" r:id="rId7"/>
    <p:sldId id="620" r:id="rId8"/>
    <p:sldId id="619" r:id="rId9"/>
    <p:sldId id="621" r:id="rId10"/>
    <p:sldId id="622" r:id="rId11"/>
    <p:sldId id="623" r:id="rId12"/>
    <p:sldId id="624" r:id="rId13"/>
    <p:sldId id="625" r:id="rId14"/>
    <p:sldId id="487" r:id="rId15"/>
    <p:sldId id="626" r:id="rId16"/>
    <p:sldId id="627" r:id="rId17"/>
    <p:sldId id="628" r:id="rId18"/>
    <p:sldId id="488" r:id="rId19"/>
    <p:sldId id="629" r:id="rId20"/>
    <p:sldId id="630" r:id="rId21"/>
    <p:sldId id="587" r:id="rId22"/>
    <p:sldId id="601" r:id="rId23"/>
    <p:sldId id="410" r:id="rId24"/>
    <p:sldId id="466" r:id="rId25"/>
    <p:sldId id="480" r:id="rId26"/>
    <p:sldId id="482" r:id="rId27"/>
    <p:sldId id="631" r:id="rId28"/>
    <p:sldId id="483" r:id="rId29"/>
    <p:sldId id="376"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4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91407E9-E619-4B0A-99F0-5FB900074E4B}" type="datetimeFigureOut">
              <a:rPr lang="en-US" smtClean="0"/>
              <a:pPr/>
              <a:t>11/6/2024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D4034EC-3F32-4894-B37F-8BEA965C07E0}" type="slidenum">
              <a:rPr lang="en-US" smtClean="0"/>
              <a:pPr/>
              <a:t>‹#›</a:t>
            </a:fld>
            <a:endParaRPr lang="en-US"/>
          </a:p>
        </p:txBody>
      </p:sp>
    </p:spTree>
    <p:extLst>
      <p:ext uri="{BB962C8B-B14F-4D97-AF65-F5344CB8AC3E}">
        <p14:creationId xmlns:p14="http://schemas.microsoft.com/office/powerpoint/2010/main" val="16486884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2B9A39-01F4-4E19-ADC0-EECF13D171A1}" type="datetimeFigureOut">
              <a:rPr lang="en-US" smtClean="0"/>
              <a:pPr/>
              <a:t>11/6/2024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1453BC8-CCB4-4CAD-973A-48D4BB9BBDE5}" type="slidenum">
              <a:rPr lang="en-US" smtClean="0"/>
              <a:pPr/>
              <a:t>‹#›</a:t>
            </a:fld>
            <a:endParaRPr lang="en-US"/>
          </a:p>
        </p:txBody>
      </p:sp>
    </p:spTree>
    <p:extLst>
      <p:ext uri="{BB962C8B-B14F-4D97-AF65-F5344CB8AC3E}">
        <p14:creationId xmlns:p14="http://schemas.microsoft.com/office/powerpoint/2010/main" val="5678306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3.xml"/><Relationship Id="rId4"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9.xml"/><Relationship Id="rId7" Type="http://schemas.openxmlformats.org/officeDocument/2006/relationships/oleObject" Target="../embeddings/oleObject7.bin"/><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244" name="think-cell Slide" r:id="rId7" imgW="0" imgH="0" progId="">
                  <p:embed/>
                </p:oleObj>
              </mc:Choice>
              <mc:Fallback>
                <p:oleObj name="think-cell Slide" r:id="rId7" imgW="0" imgH="0" progId="">
                  <p:embed/>
                  <p:pic>
                    <p:nvPicPr>
                      <p:cNvPr id="0" name="AutoShape 16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custDataLst>
              <p:tags r:id="rId3"/>
            </p:custDataLst>
          </p:nvPr>
        </p:nvSpPr>
        <p:spPr>
          <a:xfrm>
            <a:off x="382466" y="615136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a:t>Click to edit Master subtitle style</a:t>
            </a:r>
          </a:p>
        </p:txBody>
      </p:sp>
      <p:sp>
        <p:nvSpPr>
          <p:cNvPr id="110" name="Title Placeholder 1"/>
          <p:cNvSpPr>
            <a:spLocks noGrp="1"/>
          </p:cNvSpPr>
          <p:nvPr>
            <p:ph type="ctrTitle"/>
            <p:custDataLst>
              <p:tags r:id="rId4"/>
            </p:custDataLst>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a:t>Click to edit Master title style</a:t>
            </a:r>
          </a:p>
        </p:txBody>
      </p:sp>
      <p:pic>
        <p:nvPicPr>
          <p:cNvPr id="26" name="Picture 5" descr="DEL_PRI_RGB"/>
          <p:cNvPicPr>
            <a:picLocks noChangeArrowheads="1"/>
          </p:cNvPicPr>
          <p:nvPr userDrawn="1">
            <p:custDataLst>
              <p:tags r:id="rId5"/>
            </p:custDataLst>
          </p:nvPr>
        </p:nvPicPr>
        <p:blipFill>
          <a:blip r:embed="rId8" cstate="print"/>
          <a:srcRect l="7785" t="27351" r="9871" b="25598"/>
          <a:stretch>
            <a:fillRect/>
          </a:stretch>
        </p:blipFill>
        <p:spPr bwMode="auto">
          <a:xfrm>
            <a:off x="248177" y="236536"/>
            <a:ext cx="2346325" cy="533400"/>
          </a:xfrm>
          <a:prstGeom prst="rect">
            <a:avLst/>
          </a:prstGeom>
          <a:noFill/>
          <a:ln w="9525">
            <a:noFill/>
            <a:miter lim="800000"/>
            <a:headEnd/>
            <a:tailEnd/>
          </a:ln>
        </p:spPr>
      </p:pic>
    </p:spTree>
    <p:extLst>
      <p:ext uri="{BB962C8B-B14F-4D97-AF65-F5344CB8AC3E}">
        <p14:creationId xmlns:p14="http://schemas.microsoft.com/office/powerpoint/2010/main" val="13126866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629400" y="914401"/>
            <a:ext cx="2057400" cy="5211763"/>
          </a:xfrm>
        </p:spPr>
        <p:txBody>
          <a:bodyPr vert="eaVert"/>
          <a:lstStyle/>
          <a:p>
            <a:r>
              <a:rPr kumimoji="0" lang="en-US" dirty="0"/>
              <a:t>Click to edit Master title style</a:t>
            </a:r>
          </a:p>
        </p:txBody>
      </p:sp>
      <p:sp>
        <p:nvSpPr>
          <p:cNvPr id="3" name="Vertical Text Placeholder 2"/>
          <p:cNvSpPr>
            <a:spLocks noGrp="1"/>
          </p:cNvSpPr>
          <p:nvPr>
            <p:ph type="body" orient="vert" idx="1"/>
          </p:nvPr>
        </p:nvSpPr>
        <p:spPr>
          <a:xfrm rot="16200000">
            <a:off x="457200" y="914401"/>
            <a:ext cx="6019800" cy="5211763"/>
          </a:xfrm>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389" name="think-cell Slide" r:id="rId6" imgW="0" imgH="0" progId="">
                  <p:embed/>
                </p:oleObj>
              </mc:Choice>
              <mc:Fallback>
                <p:oleObj name="think-cell Slide" r:id="rId6" imgW="0" imgH="0" progId="">
                  <p:embed/>
                  <p:pic>
                    <p:nvPicPr>
                      <p:cNvPr id="0" name="AutoShape 1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endParaRPr lang="en-US" noProof="0" dirty="0"/>
          </a:p>
        </p:txBody>
      </p:sp>
      <p:sp>
        <p:nvSpPr>
          <p:cNvPr id="11" name="Text Placeholder 7"/>
          <p:cNvSpPr>
            <a:spLocks noGrp="1"/>
          </p:cNvSpPr>
          <p:nvPr>
            <p:ph type="body" sz="quarter" idx="12"/>
            <p:custDataLst>
              <p:tags r:id="rId4"/>
            </p:custDataLst>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 level</a:t>
            </a:r>
          </a:p>
          <a:p>
            <a:pPr lvl="8"/>
            <a:r>
              <a:rPr lang="en-US" noProof="0" dirty="0"/>
              <a:t>Ninth level</a:t>
            </a:r>
          </a:p>
        </p:txBody>
      </p:sp>
    </p:spTree>
    <p:extLst>
      <p:ext uri="{BB962C8B-B14F-4D97-AF65-F5344CB8AC3E}">
        <p14:creationId xmlns:p14="http://schemas.microsoft.com/office/powerpoint/2010/main" val="100801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269" name="think-cell Slide" r:id="rId6" imgW="0" imgH="0" progId="">
                  <p:embed/>
                </p:oleObj>
              </mc:Choice>
              <mc:Fallback>
                <p:oleObj name="think-cell Slide" r:id="rId6" imgW="0" imgH="0" progId="">
                  <p:embed/>
                  <p:pic>
                    <p:nvPicPr>
                      <p:cNvPr id="0" name="AutoShape 1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endParaRPr lang="en-US" noProof="0" dirty="0"/>
          </a:p>
        </p:txBody>
      </p:sp>
      <p:sp>
        <p:nvSpPr>
          <p:cNvPr id="11" name="Text Placeholder 7"/>
          <p:cNvSpPr>
            <a:spLocks noGrp="1"/>
          </p:cNvSpPr>
          <p:nvPr>
            <p:ph type="body" sz="quarter" idx="12"/>
            <p:custDataLst>
              <p:tags r:id="rId4"/>
            </p:custDataLst>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 level</a:t>
            </a:r>
          </a:p>
          <a:p>
            <a:pPr lvl="8"/>
            <a:r>
              <a:rPr lang="en-US" noProof="0" dirty="0"/>
              <a:t>Ninth level</a:t>
            </a:r>
          </a:p>
        </p:txBody>
      </p:sp>
    </p:spTree>
    <p:extLst>
      <p:ext uri="{BB962C8B-B14F-4D97-AF65-F5344CB8AC3E}">
        <p14:creationId xmlns:p14="http://schemas.microsoft.com/office/powerpoint/2010/main" val="100801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293" name="think-cell Slide" r:id="rId7" imgW="0" imgH="0" progId="">
                  <p:embed/>
                </p:oleObj>
              </mc:Choice>
              <mc:Fallback>
                <p:oleObj name="think-cell Slide" r:id="rId7" imgW="0" imgH="0" progId="">
                  <p:embed/>
                  <p:pic>
                    <p:nvPicPr>
                      <p:cNvPr id="0" name="AutoShape 1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Placeholder 1"/>
          <p:cNvSpPr>
            <a:spLocks noGrp="1"/>
          </p:cNvSpPr>
          <p:nvPr>
            <p:ph type="title"/>
            <p:custDataLst>
              <p:tags r:id="rId3"/>
            </p:custDataLst>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p>
        </p:txBody>
      </p:sp>
      <p:sp>
        <p:nvSpPr>
          <p:cNvPr id="13" name="Text Placeholder 7"/>
          <p:cNvSpPr>
            <a:spLocks noGrp="1"/>
          </p:cNvSpPr>
          <p:nvPr>
            <p:ph type="body" sz="quarter" idx="12"/>
            <p:custDataLst>
              <p:tags r:id="rId4"/>
            </p:custDataLst>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 level</a:t>
            </a:r>
          </a:p>
          <a:p>
            <a:pPr lvl="8"/>
            <a:r>
              <a:rPr lang="en-US" noProof="0" dirty="0"/>
              <a:t>Ninth level</a:t>
            </a:r>
          </a:p>
        </p:txBody>
      </p:sp>
      <p:sp>
        <p:nvSpPr>
          <p:cNvPr id="14" name="Text Placeholder 7"/>
          <p:cNvSpPr>
            <a:spLocks noGrp="1"/>
          </p:cNvSpPr>
          <p:nvPr>
            <p:ph type="body" sz="quarter" idx="16"/>
            <p:custDataLst>
              <p:tags r:id="rId5"/>
            </p:custDataLst>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 level</a:t>
            </a:r>
          </a:p>
          <a:p>
            <a:pPr lvl="8"/>
            <a:r>
              <a:rPr lang="en-US" noProof="0" dirty="0"/>
              <a:t>Ninth level</a:t>
            </a:r>
          </a:p>
        </p:txBody>
      </p:sp>
    </p:spTree>
    <p:extLst>
      <p:ext uri="{BB962C8B-B14F-4D97-AF65-F5344CB8AC3E}">
        <p14:creationId xmlns:p14="http://schemas.microsoft.com/office/powerpoint/2010/main" val="17080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17" name="think-cell Slide" r:id="rId5" imgW="0" imgH="0" progId="">
                  <p:embed/>
                </p:oleObj>
              </mc:Choice>
              <mc:Fallback>
                <p:oleObj name="think-cell Slide" r:id="rId5" imgW="0" imgH="0" progId="">
                  <p:embed/>
                  <p:pic>
                    <p:nvPicPr>
                      <p:cNvPr id="0" name="AutoShape 1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a:xfrm>
            <a:off x="771525" y="6554788"/>
            <a:ext cx="4318000" cy="141064"/>
          </a:xfrm>
          <a:prstGeom prst="rect">
            <a:avLst/>
          </a:prstGeom>
        </p:spPr>
        <p:txBody>
          <a:bodyPr/>
          <a:lstStyle>
            <a:lvl1pPr>
              <a:defRPr>
                <a:solidFill>
                  <a:schemeClr val="bg2"/>
                </a:solidFill>
              </a:defRPr>
            </a:lvl1pPr>
          </a:lstStyle>
          <a:p>
            <a:r>
              <a:rPr lang="en-US">
                <a:solidFill>
                  <a:srgbClr val="002776"/>
                </a:solidFill>
              </a:rPr>
              <a:t>Deloitte Haskins &amp; Sells</a:t>
            </a:r>
            <a:endParaRPr lang="en-US" dirty="0">
              <a:solidFill>
                <a:srgbClr val="002776"/>
              </a:solidFill>
            </a:endParaRPr>
          </a:p>
        </p:txBody>
      </p:sp>
      <p:sp>
        <p:nvSpPr>
          <p:cNvPr id="6" name="Rectangle 5"/>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a:solidFill>
                <a:srgbClr val="FFFFFF"/>
              </a:solidFill>
            </a:endParaRPr>
          </a:p>
        </p:txBody>
      </p:sp>
      <p:sp>
        <p:nvSpPr>
          <p:cNvPr id="2" name="Title Placeholder 1"/>
          <p:cNvSpPr>
            <a:spLocks noGrp="1"/>
          </p:cNvSpPr>
          <p:nvPr>
            <p:ph type="ctrTitle"/>
            <p:custDataLst>
              <p:tags r:id="rId3"/>
            </p:custDataLst>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US" noProof="0" dirty="0"/>
              <a:t>Click to edit Master title</a:t>
            </a:r>
          </a:p>
        </p:txBody>
      </p:sp>
    </p:spTree>
    <p:extLst>
      <p:ext uri="{BB962C8B-B14F-4D97-AF65-F5344CB8AC3E}">
        <p14:creationId xmlns:p14="http://schemas.microsoft.com/office/powerpoint/2010/main" val="80484820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3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364" name="think-cell Slide" r:id="rId7" imgW="0" imgH="0" progId="">
                  <p:embed/>
                </p:oleObj>
              </mc:Choice>
              <mc:Fallback>
                <p:oleObj name="think-cell Slide" r:id="rId7" imgW="0" imgH="0" progId="">
                  <p:embed/>
                  <p:pic>
                    <p:nvPicPr>
                      <p:cNvPr id="0" name="AutoShape 16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custDataLst>
              <p:tags r:id="rId3"/>
            </p:custDataLst>
          </p:nvPr>
        </p:nvSpPr>
        <p:spPr>
          <a:xfrm>
            <a:off x="382466" y="615136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a:t>Click to edit Master subtitle style</a:t>
            </a:r>
          </a:p>
        </p:txBody>
      </p:sp>
      <p:sp>
        <p:nvSpPr>
          <p:cNvPr id="110" name="Title Placeholder 1"/>
          <p:cNvSpPr>
            <a:spLocks noGrp="1"/>
          </p:cNvSpPr>
          <p:nvPr>
            <p:ph type="ctrTitle"/>
            <p:custDataLst>
              <p:tags r:id="rId4"/>
            </p:custDataLst>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a:t>Click to edit Master title style</a:t>
            </a:r>
          </a:p>
        </p:txBody>
      </p:sp>
      <p:pic>
        <p:nvPicPr>
          <p:cNvPr id="26" name="Picture 5" descr="DEL_PRI_RGB"/>
          <p:cNvPicPr>
            <a:picLocks noChangeArrowheads="1"/>
          </p:cNvPicPr>
          <p:nvPr userDrawn="1">
            <p:custDataLst>
              <p:tags r:id="rId5"/>
            </p:custDataLst>
          </p:nvPr>
        </p:nvPicPr>
        <p:blipFill>
          <a:blip r:embed="rId8" cstate="print"/>
          <a:srcRect l="7785" t="27351" r="9871" b="25598"/>
          <a:stretch>
            <a:fillRect/>
          </a:stretch>
        </p:blipFill>
        <p:spPr bwMode="auto">
          <a:xfrm>
            <a:off x="248177" y="236536"/>
            <a:ext cx="2346325" cy="533400"/>
          </a:xfrm>
          <a:prstGeom prst="rect">
            <a:avLst/>
          </a:prstGeom>
          <a:noFill/>
          <a:ln w="9525">
            <a:noFill/>
            <a:miter lim="800000"/>
            <a:headEnd/>
            <a:tailEnd/>
          </a:ln>
        </p:spPr>
      </p:pic>
    </p:spTree>
    <p:extLst>
      <p:ext uri="{BB962C8B-B14F-4D97-AF65-F5344CB8AC3E}">
        <p14:creationId xmlns:p14="http://schemas.microsoft.com/office/powerpoint/2010/main" val="2015321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389" name="think-cell Slide" r:id="rId5" imgW="0" imgH="0" progId="">
                  <p:embed/>
                </p:oleObj>
              </mc:Choice>
              <mc:Fallback>
                <p:oleObj name="think-cell Slide" r:id="rId5" imgW="0" imgH="0" progId="">
                  <p:embed/>
                  <p:pic>
                    <p:nvPicPr>
                      <p:cNvPr id="0" name="AutoShape 1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noProof="0" dirty="0"/>
              <a:t>Click to edit Master title style</a:t>
            </a:r>
          </a:p>
        </p:txBody>
      </p:sp>
    </p:spTree>
    <p:extLst>
      <p:ext uri="{BB962C8B-B14F-4D97-AF65-F5344CB8AC3E}">
        <p14:creationId xmlns:p14="http://schemas.microsoft.com/office/powerpoint/2010/main" val="289954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223" name="think-cell Slide" r:id="rId10" imgW="0" imgH="0" progId="">
                  <p:embed/>
                </p:oleObj>
              </mc:Choice>
              <mc:Fallback>
                <p:oleObj name="think-cell Slide" r:id="rId10" imgW="0" imgH="0" progId="">
                  <p:embed/>
                  <p:pic>
                    <p:nvPicPr>
                      <p:cNvPr id="0" name="AutoShape 1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0" name="Title Placeholder 1"/>
          <p:cNvSpPr>
            <a:spLocks noGrp="1"/>
          </p:cNvSpPr>
          <p:nvPr>
            <p:ph type="title"/>
            <p:custDataLst>
              <p:tags r:id="rId9"/>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535403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5"/>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41" name="think-cell Slide" r:id="rId7" imgW="0" imgH="0" progId="">
                  <p:embed/>
                </p:oleObj>
              </mc:Choice>
              <mc:Fallback>
                <p:oleObj name="think-cell Slide" r:id="rId7" imgW="0" imgH="0" progId="">
                  <p:embed/>
                  <p:pic>
                    <p:nvPicPr>
                      <p:cNvPr id="0" name="AutoShape 1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0" name="Title Placeholder 1"/>
          <p:cNvSpPr>
            <a:spLocks noGrp="1"/>
          </p:cNvSpPr>
          <p:nvPr>
            <p:ph type="title"/>
            <p:custDataLst>
              <p:tags r:id="rId6"/>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338415397"/>
      </p:ext>
    </p:extLst>
  </p:cSld>
  <p:clrMap bg1="lt1" tx1="dk1" bg2="lt2" tx2="dk2" accent1="accent1" accent2="accent2" accent3="accent3" accent4="accent4" accent5="accent5" accent6="accent6" hlink="hlink" folHlink="folHlink"/>
  <p:sldLayoutIdLst>
    <p:sldLayoutId id="2147483668" r:id="rId1"/>
    <p:sldLayoutId id="2147483671" r:id="rId2"/>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ndirect tax clients\Formats\KPMG Images\91571955,43C47F6ECD04669FBE5.jpg"/>
          <p:cNvPicPr>
            <a:picLocks noChangeAspect="1" noChangeArrowheads="1"/>
          </p:cNvPicPr>
          <p:nvPr/>
        </p:nvPicPr>
        <p:blipFill>
          <a:blip r:embed="rId2" cstate="print"/>
          <a:srcRect/>
          <a:stretch>
            <a:fillRect/>
          </a:stretch>
        </p:blipFill>
        <p:spPr bwMode="auto">
          <a:xfrm>
            <a:off x="0" y="0"/>
            <a:ext cx="9191625" cy="6858000"/>
          </a:xfrm>
          <a:prstGeom prst="rect">
            <a:avLst/>
          </a:prstGeom>
          <a:noFill/>
          <a:ln w="9525">
            <a:noFill/>
            <a:miter lim="800000"/>
            <a:headEnd/>
            <a:tailEnd/>
          </a:ln>
        </p:spPr>
      </p:pic>
      <p:sp>
        <p:nvSpPr>
          <p:cNvPr id="3" name="Freeform 12"/>
          <p:cNvSpPr>
            <a:spLocks noChangeAspect="1"/>
          </p:cNvSpPr>
          <p:nvPr/>
        </p:nvSpPr>
        <p:spPr bwMode="gray">
          <a:xfrm>
            <a:off x="0" y="0"/>
            <a:ext cx="4953000" cy="59436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5" name="Title 1"/>
          <p:cNvSpPr txBox="1">
            <a:spLocks/>
          </p:cNvSpPr>
          <p:nvPr/>
        </p:nvSpPr>
        <p:spPr>
          <a:xfrm>
            <a:off x="76200" y="1066800"/>
            <a:ext cx="4419600" cy="4876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latin typeface="+mj-lt"/>
                <a:ea typeface="+mj-ea"/>
                <a:cs typeface="+mj-cs"/>
              </a:rPr>
              <a:t>“Code of Ethics</a:t>
            </a:r>
            <a:r>
              <a:rPr lang="en-US" sz="3600" b="1" dirty="0">
                <a:solidFill>
                  <a:schemeClr val="bg1"/>
                </a:solidFill>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solidFill>
                  <a:schemeClr val="bg1"/>
                </a:solidFill>
                <a:latin typeface="+mj-lt"/>
                <a:ea typeface="+mj-ea"/>
                <a:cs typeface="+mj-cs"/>
              </a:rPr>
              <a:t>Simple Acts – Leads to</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solidFill>
                  <a:schemeClr val="bg1"/>
                </a:solidFill>
                <a:latin typeface="+mj-lt"/>
                <a:ea typeface="+mj-ea"/>
                <a:cs typeface="+mj-cs"/>
              </a:rPr>
              <a:t>Professional Mishaps!!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dirty="0" smtClean="0">
                <a:solidFill>
                  <a:schemeClr val="bg1"/>
                </a:solidFill>
                <a:latin typeface="+mj-lt"/>
                <a:ea typeface="+mj-ea"/>
                <a:cs typeface="+mj-cs"/>
              </a:rPr>
              <a:t>Redflags, Alert and road ahead   </a:t>
            </a:r>
            <a:endParaRPr lang="en-US" sz="2400" b="1" i="1" dirty="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i="1" dirty="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200" b="1" dirty="0">
              <a:solidFill>
                <a:schemeClr val="bg1"/>
              </a:solidFill>
              <a:latin typeface="+mj-lt"/>
              <a:ea typeface="+mj-ea"/>
              <a:cs typeface="+mj-cs"/>
            </a:endParaRPr>
          </a:p>
          <a:p>
            <a:pPr lvl="0">
              <a:spcBef>
                <a:spcPct val="0"/>
              </a:spcBef>
              <a:defRPr/>
            </a:pPr>
            <a:r>
              <a:rPr lang="en-US" sz="2400" b="1" dirty="0" smtClean="0">
                <a:solidFill>
                  <a:schemeClr val="bg1"/>
                </a:solidFill>
              </a:rPr>
              <a:t>SIRC </a:t>
            </a:r>
            <a:r>
              <a:rPr lang="en-US" sz="2400" b="1" dirty="0" smtClean="0">
                <a:solidFill>
                  <a:schemeClr val="bg1"/>
                </a:solidFill>
              </a:rPr>
              <a:t>of ICAI</a:t>
            </a:r>
            <a:endParaRPr lang="en-US" sz="2000" b="1" dirty="0">
              <a:solidFill>
                <a:schemeClr val="bg1"/>
              </a:solidFill>
            </a:endParaRPr>
          </a:p>
          <a:p>
            <a:pPr lvl="0">
              <a:spcBef>
                <a:spcPct val="0"/>
              </a:spcBef>
              <a:defRPr/>
            </a:pPr>
            <a:endParaRPr lang="en-US" sz="2000" b="1" dirty="0">
              <a:solidFill>
                <a:schemeClr val="bg1"/>
              </a:solidFill>
              <a:latin typeface="+mj-lt"/>
              <a:ea typeface="+mj-ea"/>
              <a:cs typeface="+mj-cs"/>
            </a:endParaRPr>
          </a:p>
          <a:p>
            <a:pPr lvl="0">
              <a:spcBef>
                <a:spcPct val="0"/>
              </a:spcBef>
              <a:defRPr/>
            </a:pPr>
            <a:endParaRPr lang="en-US" sz="2000" b="1" dirty="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bg1"/>
                </a:solidFill>
                <a:effectLst/>
                <a:uLnTx/>
                <a:uFillTx/>
                <a:latin typeface="+mj-lt"/>
                <a:ea typeface="+mj-ea"/>
                <a:cs typeface="+mj-cs"/>
              </a:rPr>
              <a:t>CA</a:t>
            </a:r>
            <a:r>
              <a:rPr kumimoji="0" lang="en-US" b="1" i="0" u="none" strike="noStrike" kern="1200" cap="none" spc="0" normalizeH="0" baseline="0" noProof="0" dirty="0">
                <a:ln>
                  <a:noFill/>
                </a:ln>
                <a:solidFill>
                  <a:schemeClr val="bg1"/>
                </a:solidFill>
                <a:effectLst/>
                <a:uLnTx/>
                <a:uFillTx/>
                <a:latin typeface="+mj-lt"/>
                <a:ea typeface="+mj-ea"/>
                <a:cs typeface="+mj-cs"/>
              </a:rPr>
              <a:t>. </a:t>
            </a:r>
            <a:r>
              <a:rPr kumimoji="0" lang="en-US" b="1" i="0" u="none" strike="noStrike" kern="1200" cap="none" spc="0" normalizeH="0" baseline="0" noProof="0" dirty="0" smtClean="0">
                <a:ln>
                  <a:noFill/>
                </a:ln>
                <a:solidFill>
                  <a:schemeClr val="bg1"/>
                </a:solidFill>
                <a:effectLst/>
                <a:uLnTx/>
                <a:uFillTx/>
                <a:latin typeface="+mj-lt"/>
                <a:ea typeface="+mj-ea"/>
                <a:cs typeface="+mj-cs"/>
              </a:rPr>
              <a:t>Petchi </a:t>
            </a:r>
            <a:r>
              <a:rPr lang="en-US" b="1" dirty="0" smtClean="0">
                <a:solidFill>
                  <a:schemeClr val="bg1"/>
                </a:solidFill>
                <a:latin typeface="+mj-lt"/>
                <a:ea typeface="+mj-ea"/>
                <a:cs typeface="+mj-cs"/>
              </a:rPr>
              <a:t>Kannan</a:t>
            </a:r>
            <a:endParaRPr lang="en-US" b="1" dirty="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1200" b="1" dirty="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j-lt"/>
                <a:ea typeface="+mj-ea"/>
                <a:cs typeface="+mj-cs"/>
              </a:rPr>
              <a:t>Chennai </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bg1"/>
                </a:solidFill>
                <a:latin typeface="+mj-lt"/>
                <a:ea typeface="+mj-ea"/>
                <a:cs typeface="+mj-cs"/>
              </a:rPr>
              <a:t>6</a:t>
            </a:r>
            <a:r>
              <a:rPr lang="en-US" sz="1200" b="1" baseline="30000" dirty="0" smtClean="0">
                <a:solidFill>
                  <a:schemeClr val="bg1"/>
                </a:solidFill>
                <a:latin typeface="+mj-lt"/>
                <a:ea typeface="+mj-ea"/>
                <a:cs typeface="+mj-cs"/>
              </a:rPr>
              <a:t>th</a:t>
            </a:r>
            <a:r>
              <a:rPr lang="en-US" sz="1200" b="1" dirty="0" smtClean="0">
                <a:solidFill>
                  <a:schemeClr val="bg1"/>
                </a:solidFill>
                <a:latin typeface="+mj-lt"/>
                <a:ea typeface="+mj-ea"/>
                <a:cs typeface="+mj-cs"/>
              </a:rPr>
              <a:t> November2024</a:t>
            </a:r>
            <a:r>
              <a:rPr kumimoji="0" lang="en-US" sz="1200" b="0" i="0" u="none" strike="noStrike" kern="1200" cap="none" spc="0" normalizeH="0" baseline="0" noProof="0" dirty="0">
                <a:ln>
                  <a:noFill/>
                </a:ln>
                <a:solidFill>
                  <a:schemeClr val="bg1"/>
                </a:solidFill>
                <a:effectLst/>
                <a:uLnTx/>
                <a:uFillTx/>
                <a:latin typeface="+mj-lt"/>
                <a:ea typeface="+mj-ea"/>
                <a:cs typeface="+mj-cs"/>
              </a:rPr>
              <a:t/>
            </a:r>
            <a:br>
              <a:rPr kumimoji="0" lang="en-US" sz="1200" b="0" i="0" u="none" strike="noStrike" kern="1200" cap="none" spc="0" normalizeH="0" baseline="0" noProof="0" dirty="0">
                <a:ln>
                  <a:noFill/>
                </a:ln>
                <a:solidFill>
                  <a:schemeClr val="bg1"/>
                </a:solidFill>
                <a:effectLst/>
                <a:uLnTx/>
                <a:uFillTx/>
                <a:latin typeface="+mj-lt"/>
                <a:ea typeface="+mj-ea"/>
                <a:cs typeface="+mj-cs"/>
              </a:rPr>
            </a:br>
            <a:r>
              <a:rPr kumimoji="0" lang="en-US" sz="1900" b="0" i="0" u="none" strike="noStrike" kern="1200" cap="none" spc="0" normalizeH="0" baseline="0" noProof="0" dirty="0">
                <a:ln>
                  <a:noFill/>
                </a:ln>
                <a:solidFill>
                  <a:schemeClr val="bg1"/>
                </a:solidFill>
                <a:effectLst/>
                <a:uLnTx/>
                <a:uFillTx/>
                <a:latin typeface="+mj-lt"/>
                <a:ea typeface="+mj-ea"/>
                <a:cs typeface="+mj-cs"/>
              </a:rPr>
              <a:t/>
            </a:r>
            <a:br>
              <a:rPr kumimoji="0" lang="en-US" sz="1900" b="0" i="0" u="none" strike="noStrike" kern="1200" cap="none" spc="0" normalizeH="0" baseline="0" noProof="0" dirty="0">
                <a:ln>
                  <a:noFill/>
                </a:ln>
                <a:solidFill>
                  <a:schemeClr val="bg1"/>
                </a:solidFill>
                <a:effectLst/>
                <a:uLnTx/>
                <a:uFillTx/>
                <a:latin typeface="+mj-lt"/>
                <a:ea typeface="+mj-ea"/>
                <a:cs typeface="+mj-cs"/>
              </a:rPr>
            </a:br>
            <a:endParaRPr kumimoji="0" lang="en-US" sz="19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98925"/>
            <a:ext cx="8534400" cy="2554545"/>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PR/82/2018/DD/127/2018/DC/1597/2022</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C.B. Rawat (Representative Society)</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Sachin Jain</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Adverse opinion given for society audit, audit report stated Delhi Co-</a:t>
            </a:r>
            <a:r>
              <a:rPr lang="en-US" sz="2000" spc="-5" dirty="0" err="1" smtClean="0">
                <a:solidFill>
                  <a:schemeClr val="accent1">
                    <a:lumMod val="75000"/>
                  </a:schemeClr>
                </a:solidFill>
                <a:latin typeface="+mj-lt"/>
                <a:cs typeface="Arial"/>
              </a:rPr>
              <a:t>oprative</a:t>
            </a:r>
            <a:r>
              <a:rPr lang="en-US" sz="2000" spc="-5" dirty="0" smtClean="0">
                <a:solidFill>
                  <a:schemeClr val="accent1">
                    <a:lumMod val="75000"/>
                  </a:schemeClr>
                </a:solidFill>
                <a:latin typeface="+mj-lt"/>
                <a:cs typeface="Arial"/>
              </a:rPr>
              <a:t> </a:t>
            </a:r>
            <a:r>
              <a:rPr lang="en-US" sz="2000" spc="-5" dirty="0" err="1" smtClean="0">
                <a:solidFill>
                  <a:schemeClr val="accent1">
                    <a:lumMod val="75000"/>
                  </a:schemeClr>
                </a:solidFill>
                <a:latin typeface="+mj-lt"/>
                <a:cs typeface="Arial"/>
              </a:rPr>
              <a:t>Societes</a:t>
            </a:r>
            <a:r>
              <a:rPr lang="en-US" sz="2000" spc="-5" dirty="0" smtClean="0">
                <a:solidFill>
                  <a:schemeClr val="accent1">
                    <a:lumMod val="75000"/>
                  </a:schemeClr>
                </a:solidFill>
                <a:latin typeface="+mj-lt"/>
                <a:cs typeface="Arial"/>
              </a:rPr>
              <a:t> Rule 1973 instead of 2007</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Not having impact in financial statement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Seven – Feb’2024</a:t>
            </a:r>
            <a:endParaRPr lang="en-US" sz="3600" b="1" dirty="0">
              <a:solidFill>
                <a:schemeClr val="bg1"/>
              </a:solidFill>
              <a:latin typeface="+mj-lt"/>
              <a:ea typeface="+mj-ea"/>
              <a:cs typeface="+mj-cs"/>
            </a:endParaRPr>
          </a:p>
        </p:txBody>
      </p:sp>
      <p:sp>
        <p:nvSpPr>
          <p:cNvPr id="4" name="Oval 3"/>
          <p:cNvSpPr/>
          <p:nvPr/>
        </p:nvSpPr>
        <p:spPr>
          <a:xfrm>
            <a:off x="1752600" y="45720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 to be cautious about amendments of Acts while signing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98925"/>
            <a:ext cx="8534400" cy="2554545"/>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PR/82/2018/DD/127/2018/DC/1597/2022</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C.B. Rawat (Representative Society)</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Sachin Jain</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Adverse opinion given for society audit, audit report stated Delhi Co-</a:t>
            </a:r>
            <a:r>
              <a:rPr lang="en-US" sz="2000" spc="-5" dirty="0" err="1" smtClean="0">
                <a:solidFill>
                  <a:schemeClr val="accent1">
                    <a:lumMod val="75000"/>
                  </a:schemeClr>
                </a:solidFill>
                <a:latin typeface="+mj-lt"/>
                <a:cs typeface="Arial"/>
              </a:rPr>
              <a:t>oprative</a:t>
            </a:r>
            <a:r>
              <a:rPr lang="en-US" sz="2000" spc="-5" dirty="0" smtClean="0">
                <a:solidFill>
                  <a:schemeClr val="accent1">
                    <a:lumMod val="75000"/>
                  </a:schemeClr>
                </a:solidFill>
                <a:latin typeface="+mj-lt"/>
                <a:cs typeface="Arial"/>
              </a:rPr>
              <a:t> </a:t>
            </a:r>
            <a:r>
              <a:rPr lang="en-US" sz="2000" spc="-5" dirty="0" err="1" smtClean="0">
                <a:solidFill>
                  <a:schemeClr val="accent1">
                    <a:lumMod val="75000"/>
                  </a:schemeClr>
                </a:solidFill>
                <a:latin typeface="+mj-lt"/>
                <a:cs typeface="Arial"/>
              </a:rPr>
              <a:t>Societes</a:t>
            </a:r>
            <a:r>
              <a:rPr lang="en-US" sz="2000" spc="-5" dirty="0" smtClean="0">
                <a:solidFill>
                  <a:schemeClr val="accent1">
                    <a:lumMod val="75000"/>
                  </a:schemeClr>
                </a:solidFill>
                <a:latin typeface="+mj-lt"/>
                <a:cs typeface="Arial"/>
              </a:rPr>
              <a:t> Rule 1973 instead of 2007</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Not having impact in financial statement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Seven – Feb’2024</a:t>
            </a:r>
            <a:endParaRPr lang="en-US" sz="3600" b="1" dirty="0">
              <a:solidFill>
                <a:schemeClr val="bg1"/>
              </a:solidFill>
              <a:latin typeface="+mj-lt"/>
              <a:ea typeface="+mj-ea"/>
              <a:cs typeface="+mj-cs"/>
            </a:endParaRPr>
          </a:p>
        </p:txBody>
      </p:sp>
      <p:sp>
        <p:nvSpPr>
          <p:cNvPr id="4" name="Oval 3"/>
          <p:cNvSpPr/>
          <p:nvPr/>
        </p:nvSpPr>
        <p:spPr>
          <a:xfrm>
            <a:off x="1752600" y="45720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 to be cautious about amendments of Acts while signing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p:cNvSpPr>
          <p:nvPr/>
        </p:nvSpPr>
        <p:spPr>
          <a:xfrm>
            <a:off x="919162" y="1447800"/>
            <a:ext cx="7310437" cy="152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Member to share profits with the widow of he deceased partner- allowed </a:t>
            </a:r>
          </a:p>
          <a:p>
            <a:pPr marL="514350" indent="-514350" algn="just">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Sharing of fees between widow or the legal representative of proprietor  with purchaser of the GW of the firm – not permitted</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3" name="Rounded Rectangle 2"/>
          <p:cNvSpPr>
            <a:spLocks/>
          </p:cNvSpPr>
          <p:nvPr/>
        </p:nvSpPr>
        <p:spPr>
          <a:xfrm>
            <a:off x="919163" y="3352800"/>
            <a:ext cx="7386637" cy="31242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CA in practice can enter into partnership with Practising CA of a recognised Foreign professional body to share their fee as per partnership – allowed</a:t>
            </a:r>
          </a:p>
          <a:p>
            <a:pPr marL="514350" indent="-514350" algn="just">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LLP is doing commercial activity – Practicing CA cannot be partner -  not permitted</a:t>
            </a:r>
          </a:p>
          <a:p>
            <a:pPr marL="514350" indent="-514350" algn="just">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CA along with CA Firm name can be used on the greetings card or invitation </a:t>
            </a:r>
          </a:p>
          <a:p>
            <a:pPr marL="514350" indent="-514350" algn="just">
              <a:buFontTx/>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A CA firm can give advertisement in any newspaper or newspapers in relation to Silver, Diamond, Platinum or Centenary Celebration of the firm – permitted</a:t>
            </a:r>
          </a:p>
          <a:p>
            <a:pPr marL="514350" indent="-514350" algn="just">
              <a:buAutoNum type="arabicPeriod" startAt="3"/>
            </a:pPr>
            <a:endParaRPr lang="en-IN" dirty="0" smtClean="0">
              <a:solidFill>
                <a:schemeClr val="accent1">
                  <a:lumMod val="75000"/>
                </a:schemeClr>
              </a:solidFill>
              <a:latin typeface="Calibri" panose="020F0502020204030204" pitchFamily="34" charset="0"/>
              <a:cs typeface="Calibri" panose="020F0502020204030204" pitchFamily="34" charset="0"/>
            </a:endParaRPr>
          </a:p>
          <a:p>
            <a:pPr>
              <a:spcBef>
                <a:spcPts val="300"/>
              </a:spcBef>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FIRST SCHEDULE</a:t>
            </a:r>
            <a:endParaRPr lang="en-US" sz="3600" b="1" dirty="0">
              <a:solidFill>
                <a:schemeClr val="bg1"/>
              </a:solidFill>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p:cNvSpPr>
          <p:nvPr/>
        </p:nvSpPr>
        <p:spPr>
          <a:xfrm>
            <a:off x="919162" y="1143000"/>
            <a:ext cx="7462838" cy="23622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r>
              <a:rPr lang="en-IN" dirty="0" smtClean="0">
                <a:solidFill>
                  <a:schemeClr val="accent1">
                    <a:lumMod val="75000"/>
                  </a:schemeClr>
                </a:solidFill>
                <a:latin typeface="Calibri" panose="020F0502020204030204" pitchFamily="34" charset="0"/>
                <a:cs typeface="Calibri" panose="020F0502020204030204" pitchFamily="34" charset="0"/>
              </a:rPr>
              <a:t>1.     Member can appear on TV, Internet and broadcast in Radio – can tell he as CA with Firm Name – but should not be like promotional of him or his firm but must be an objective professional view of the  topic under consideration</a:t>
            </a:r>
          </a:p>
          <a:p>
            <a:pPr marL="514350" indent="-514350" algn="just"/>
            <a:r>
              <a:rPr lang="en-IN" dirty="0" smtClean="0">
                <a:solidFill>
                  <a:schemeClr val="accent1">
                    <a:lumMod val="75000"/>
                  </a:schemeClr>
                </a:solidFill>
                <a:latin typeface="Calibri" panose="020F0502020204030204" pitchFamily="34" charset="0"/>
                <a:cs typeface="Calibri" panose="020F0502020204030204" pitchFamily="34" charset="0"/>
              </a:rPr>
              <a:t>2.     CA member handed over his professional  bio-data to the Chairperson during the interview and that Chairperson read his Bio-data at the TV interview itself – read of expert in taxation Professional violation</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3" name="Rounded Rectangle 2"/>
          <p:cNvSpPr>
            <a:spLocks/>
          </p:cNvSpPr>
          <p:nvPr/>
        </p:nvSpPr>
        <p:spPr>
          <a:xfrm>
            <a:off x="919163" y="3505200"/>
            <a:ext cx="7462837" cy="32004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A CA member in practice posts the particulars of himself/ itself (in case of firm) and his Photograph on a website</a:t>
            </a:r>
          </a:p>
          <a:p>
            <a:pPr marL="514350" indent="-514350" algn="just">
              <a:buFontTx/>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It is permitted by ICAI that the website of CA member can provide link to the website of ICAI, its Regional Office and branches and also to the websites of Govt/Govt Departments and professional bodies. CA or Firm of CA is not supposed to use the “catchwords” or “Catch Phrases” in the website, Letterheads and visiting cards – say excellence in particular area, man of integrity etc).</a:t>
            </a:r>
          </a:p>
          <a:p>
            <a:pPr marL="514350" indent="-514350" algn="just">
              <a:buAutoNum type="arabicPeriod" startAt="3"/>
            </a:pPr>
            <a:r>
              <a:rPr lang="en-IN" dirty="0" smtClean="0">
                <a:solidFill>
                  <a:schemeClr val="accent1">
                    <a:lumMod val="75000"/>
                  </a:schemeClr>
                </a:solidFill>
                <a:latin typeface="Calibri" panose="020F0502020204030204" pitchFamily="34" charset="0"/>
                <a:cs typeface="Calibri" panose="020F0502020204030204" pitchFamily="34" charset="0"/>
              </a:rPr>
              <a:t>CA member in practice circulate the information contained in the web site on their own or through e mail or by any other mode or technique – NOT ALLOWED</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FIRST SCHEDULE</a:t>
            </a:r>
            <a:endParaRPr lang="en-US" sz="3600" b="1" dirty="0">
              <a:solidFill>
                <a:schemeClr val="bg1"/>
              </a:solidFill>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p:cNvSpPr>
          <p:nvPr/>
        </p:nvSpPr>
        <p:spPr>
          <a:xfrm>
            <a:off x="838200" y="1143000"/>
            <a:ext cx="7081838" cy="23622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Vision and value of CA should not be printed behind the visiting cards</a:t>
            </a:r>
          </a:p>
          <a:p>
            <a:pPr marL="514350" indent="-514350" algn="just">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Member in practice should not express him as IT consultant, Cost Accountant, Company Secretary, Cost Consultant or Management Consultant</a:t>
            </a:r>
          </a:p>
          <a:p>
            <a:pPr marL="514350" indent="-514350" algn="just">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A CA in practice should not mention his Date of commencement / Date of establishments in his letterheads and other professional documents etc</a:t>
            </a:r>
          </a:p>
        </p:txBody>
      </p:sp>
      <p:sp>
        <p:nvSpPr>
          <p:cNvPr id="3" name="Rounded Rectangle 2"/>
          <p:cNvSpPr>
            <a:spLocks/>
          </p:cNvSpPr>
          <p:nvPr/>
        </p:nvSpPr>
        <p:spPr>
          <a:xfrm>
            <a:off x="838200" y="3810000"/>
            <a:ext cx="7234237" cy="28956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Member In practice is not supposed to use Logo on LH/Stationary</a:t>
            </a:r>
          </a:p>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Member in practice can use common CA logo</a:t>
            </a:r>
          </a:p>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Visiting Cards – No photos permitted</a:t>
            </a:r>
          </a:p>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Member give advertisement in newspaper to recruit personnel – permitted</a:t>
            </a:r>
          </a:p>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Member can not accept the position as auditor previously held by another CA without first communicating with him in writing – </a:t>
            </a:r>
            <a:r>
              <a:rPr lang="en-IN" b="1" i="1" dirty="0" smtClean="0">
                <a:solidFill>
                  <a:schemeClr val="accent1">
                    <a:lumMod val="75000"/>
                  </a:schemeClr>
                </a:solidFill>
                <a:latin typeface="Calibri" panose="020F0502020204030204" pitchFamily="34" charset="0"/>
                <a:cs typeface="Calibri" panose="020F0502020204030204" pitchFamily="34" charset="0"/>
              </a:rPr>
              <a:t>Through UDIN approved and waiting for procedural aspects </a:t>
            </a:r>
          </a:p>
          <a:p>
            <a:pPr marL="514350" indent="-514350" algn="just">
              <a:buAutoNum type="arabicPeriod" startAt="4"/>
            </a:pPr>
            <a:r>
              <a:rPr lang="en-IN" dirty="0" smtClean="0">
                <a:solidFill>
                  <a:schemeClr val="accent1">
                    <a:lumMod val="75000"/>
                  </a:schemeClr>
                </a:solidFill>
                <a:latin typeface="Calibri" panose="020F0502020204030204" pitchFamily="34" charset="0"/>
                <a:cs typeface="Calibri" panose="020F0502020204030204" pitchFamily="34" charset="0"/>
              </a:rPr>
              <a:t>Audit fee of previous auditor is pending – not to accept audit by CA</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FIRST SCHEDULE</a:t>
            </a:r>
            <a:endParaRPr lang="en-US" sz="3600" b="1" dirty="0">
              <a:solidFill>
                <a:schemeClr val="bg1"/>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p:cNvSpPr>
          <p:nvPr/>
        </p:nvSpPr>
        <p:spPr>
          <a:xfrm>
            <a:off x="838200" y="1143000"/>
            <a:ext cx="7081838" cy="23622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Tax auditor appointment of previous auditor – get concurrence</a:t>
            </a:r>
          </a:p>
          <a:p>
            <a:pPr marL="514350" indent="-514350">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Phone communication is not sufficient to Previous auditor</a:t>
            </a:r>
          </a:p>
          <a:p>
            <a:pPr marL="514350" indent="-514350">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Fees should not be charged on % of TO</a:t>
            </a:r>
          </a:p>
          <a:p>
            <a:pPr marL="514350" indent="-514350">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Other than profession, no business is allowed</a:t>
            </a:r>
          </a:p>
          <a:p>
            <a:pPr marL="514350" indent="-514350">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A member in practice can not be appointed as whole time directors of the company but he can be Director Simplicitor</a:t>
            </a:r>
          </a:p>
          <a:p>
            <a:pPr marL="514350" indent="-514350">
              <a:buFontTx/>
              <a:buAutoNum type="arabicPeriod"/>
            </a:pPr>
            <a:r>
              <a:rPr lang="en-IN" dirty="0" smtClean="0">
                <a:solidFill>
                  <a:schemeClr val="accent1">
                    <a:lumMod val="75000"/>
                  </a:schemeClr>
                </a:solidFill>
                <a:latin typeface="Calibri" panose="020F0502020204030204" pitchFamily="34" charset="0"/>
                <a:cs typeface="Calibri" panose="020F0502020204030204" pitchFamily="34" charset="0"/>
              </a:rPr>
              <a:t>CA in practice is entitled to accept teaching assignment</a:t>
            </a:r>
          </a:p>
          <a:p>
            <a:pPr marL="514350" indent="-514350">
              <a:buAutoNum type="arabicPeriod"/>
            </a:pPr>
            <a:endParaRPr lang="en-IN"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3" name="Rounded Rectangle 2"/>
          <p:cNvSpPr>
            <a:spLocks/>
          </p:cNvSpPr>
          <p:nvPr/>
        </p:nvSpPr>
        <p:spPr>
          <a:xfrm>
            <a:off x="838200" y="3810000"/>
            <a:ext cx="7234237" cy="28956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51435" tIns="25718" rIns="51435" bIns="25718" numCol="1" spcCol="0" rtlCol="0" fromWordArt="0" anchor="t" anchorCtr="0" forceAA="0" compatLnSpc="1">
            <a:prstTxWarp prst="textNoShape">
              <a:avLst/>
            </a:prstTxWarp>
            <a:noAutofit/>
          </a:bodyPr>
          <a:lstStyle/>
          <a:p>
            <a:pPr marL="514350" indent="-514350">
              <a:buAutoNum type="arabicPeriod" startAt="7"/>
            </a:pPr>
            <a:r>
              <a:rPr lang="en-IN" dirty="0" smtClean="0">
                <a:solidFill>
                  <a:schemeClr val="accent1">
                    <a:lumMod val="75000"/>
                  </a:schemeClr>
                </a:solidFill>
                <a:latin typeface="Calibri" panose="020F0502020204030204" pitchFamily="34" charset="0"/>
                <a:cs typeface="Calibri" panose="020F0502020204030204" pitchFamily="34" charset="0"/>
              </a:rPr>
              <a:t>CA member who is working under another CA can hold COP but he is not allowed to do any attest function</a:t>
            </a:r>
          </a:p>
          <a:p>
            <a:pPr marL="514350" indent="-514350">
              <a:buAutoNum type="arabicPeriod" startAt="7"/>
            </a:pPr>
            <a:r>
              <a:rPr lang="en-IN" dirty="0" smtClean="0">
                <a:solidFill>
                  <a:schemeClr val="accent1">
                    <a:lumMod val="75000"/>
                  </a:schemeClr>
                </a:solidFill>
                <a:latin typeface="Calibri" panose="020F0502020204030204" pitchFamily="34" charset="0"/>
                <a:cs typeface="Calibri" panose="020F0502020204030204" pitchFamily="34" charset="0"/>
              </a:rPr>
              <a:t>Member in Practice own IPR of domain names – sells these to others – not permitted as it is business</a:t>
            </a:r>
          </a:p>
          <a:p>
            <a:pPr marL="514350" indent="-514350">
              <a:buAutoNum type="arabicPeriod" startAt="7"/>
            </a:pPr>
            <a:r>
              <a:rPr lang="en-IN" dirty="0" smtClean="0">
                <a:solidFill>
                  <a:schemeClr val="accent1">
                    <a:lumMod val="75000"/>
                  </a:schemeClr>
                </a:solidFill>
                <a:latin typeface="Calibri" panose="020F0502020204030204" pitchFamily="34" charset="0"/>
                <a:cs typeface="Calibri" panose="020F0502020204030204" pitchFamily="34" charset="0"/>
              </a:rPr>
              <a:t>Member let out his HUF property to the co where he is statutory auditor – permitted but suggested to avoid</a:t>
            </a:r>
          </a:p>
          <a:p>
            <a:pPr marL="514350" indent="-514350">
              <a:buFontTx/>
              <a:buAutoNum type="arabicPeriod" startAt="7"/>
            </a:pPr>
            <a:r>
              <a:rPr lang="en-IN" dirty="0" smtClean="0">
                <a:solidFill>
                  <a:schemeClr val="accent1">
                    <a:lumMod val="75000"/>
                  </a:schemeClr>
                </a:solidFill>
                <a:latin typeface="Calibri" panose="020F0502020204030204" pitchFamily="34" charset="0"/>
                <a:cs typeface="Calibri" panose="020F0502020204030204" pitchFamily="34" charset="0"/>
              </a:rPr>
              <a:t>ICAI asked particulars – member refused/ failed to furnish – held guilty</a:t>
            </a:r>
          </a:p>
          <a:p>
            <a:pPr marL="514350" indent="-514350">
              <a:buAutoNum type="arabicPeriod" startAt="7"/>
            </a:pPr>
            <a:r>
              <a:rPr lang="en-IN" dirty="0" smtClean="0">
                <a:solidFill>
                  <a:schemeClr val="accent1">
                    <a:lumMod val="75000"/>
                  </a:schemeClr>
                </a:solidFill>
                <a:latin typeface="Calibri" panose="020F0502020204030204" pitchFamily="34" charset="0"/>
                <a:cs typeface="Calibri" panose="020F0502020204030204" pitchFamily="34" charset="0"/>
              </a:rPr>
              <a:t>Writing script/ story for a movie –</a:t>
            </a:r>
            <a:r>
              <a:rPr lang="en-IN" b="1" dirty="0" smtClean="0">
                <a:solidFill>
                  <a:schemeClr val="accent1">
                    <a:lumMod val="75000"/>
                  </a:schemeClr>
                </a:solidFill>
                <a:latin typeface="Calibri" panose="020F0502020204030204" pitchFamily="34" charset="0"/>
                <a:cs typeface="Calibri" panose="020F0502020204030204" pitchFamily="34" charset="0"/>
              </a:rPr>
              <a:t> Get ICAI permission</a:t>
            </a:r>
          </a:p>
        </p:txBody>
      </p:sp>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FIRST SCHEDULE</a:t>
            </a:r>
            <a:endParaRPr lang="en-US" sz="3600" b="1" dirty="0">
              <a:solidFill>
                <a:schemeClr val="bg1"/>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295400"/>
            <a:ext cx="8686800" cy="5105400"/>
          </a:xfrm>
          <a:prstGeom prst="rect">
            <a:avLst/>
          </a:prstGeom>
        </p:spPr>
        <p:txBody>
          <a:bodyPr>
            <a:noAutofit/>
          </a:bodyPr>
          <a:lstStyle/>
          <a:p>
            <a:pPr marL="342900" marR="0" lvl="0" indent="-342900" algn="just" defTabSz="914400" rtl="0" eaLnBrk="1" fontAlgn="auto" latinLnBrk="0" hangingPunct="1">
              <a:lnSpc>
                <a:spcPct val="100000"/>
              </a:lnSpc>
              <a:spcBef>
                <a:spcPts val="40"/>
              </a:spcBef>
              <a:spcAft>
                <a:spcPts val="0"/>
              </a:spcAft>
              <a:buClrTx/>
              <a:buSzTx/>
              <a:buFont typeface="Arial"/>
              <a:buChar char="•"/>
              <a:tabLst/>
              <a:defRPr/>
            </a:pPr>
            <a:endParaRPr kumimoji="0" lang="en-US" sz="1700" b="0" i="0" u="none" strike="noStrike" kern="1200" cap="none" spc="-5" normalizeH="0" baseline="0" noProof="0" dirty="0" smtClean="0">
              <a:ln>
                <a:noFill/>
              </a:ln>
              <a:solidFill>
                <a:schemeClr val="accent1">
                  <a:lumMod val="75000"/>
                </a:schemeClr>
              </a:solidFill>
              <a:effectLst/>
              <a:uLnTx/>
              <a:uFillTx/>
              <a:latin typeface="+mj-lt"/>
              <a:ea typeface="+mn-ea"/>
              <a:cs typeface="Arial"/>
            </a:endParaRPr>
          </a:p>
          <a:p>
            <a:pPr lvl="1" indent="-514350">
              <a:buFont typeface="Arial" pitchFamily="34" charset="0"/>
              <a:buChar char="•"/>
            </a:pPr>
            <a:r>
              <a:rPr lang="en-IN" spc="-5" dirty="0" smtClean="0">
                <a:solidFill>
                  <a:schemeClr val="accent1">
                    <a:lumMod val="75000"/>
                  </a:schemeClr>
                </a:solidFill>
                <a:latin typeface="+mj-lt"/>
                <a:cs typeface="Arial"/>
              </a:rPr>
              <a:t>Working papers of the Auditor – No it can’t be given access to Client or main auditor of (It is the property of Auditor) </a:t>
            </a:r>
          </a:p>
          <a:p>
            <a:pPr lvl="1" indent="-514350">
              <a:buFont typeface="Arial" pitchFamily="34" charset="0"/>
              <a:buChar char="•"/>
            </a:pPr>
            <a:r>
              <a:rPr lang="en-IN" spc="-5" dirty="0" smtClean="0">
                <a:solidFill>
                  <a:schemeClr val="accent1">
                    <a:lumMod val="75000"/>
                  </a:schemeClr>
                </a:solidFill>
                <a:latin typeface="+mj-lt"/>
                <a:cs typeface="Arial"/>
              </a:rPr>
              <a:t>Joint auditor should not demand working papers of other auditor</a:t>
            </a:r>
          </a:p>
          <a:p>
            <a:pPr lvl="1" indent="-514350">
              <a:buFont typeface="Arial" pitchFamily="34" charset="0"/>
              <a:buChar char="•"/>
            </a:pPr>
            <a:r>
              <a:rPr lang="en-IN" spc="-5" dirty="0" smtClean="0">
                <a:solidFill>
                  <a:schemeClr val="accent1">
                    <a:lumMod val="75000"/>
                  </a:schemeClr>
                </a:solidFill>
                <a:latin typeface="+mj-lt"/>
                <a:cs typeface="Arial"/>
              </a:rPr>
              <a:t>Joint auditor is not responsible for the work done by other auditor, but responsible only  </a:t>
            </a:r>
          </a:p>
          <a:p>
            <a:pPr indent="-514350" algn="just"/>
            <a:r>
              <a:rPr lang="en-IN" spc="-5" dirty="0" smtClean="0">
                <a:solidFill>
                  <a:schemeClr val="accent1">
                    <a:lumMod val="75000"/>
                  </a:schemeClr>
                </a:solidFill>
                <a:latin typeface="+mj-lt"/>
                <a:cs typeface="Arial"/>
              </a:rPr>
              <a:t>          when work is not divided </a:t>
            </a:r>
          </a:p>
          <a:p>
            <a:pPr lvl="1" indent="-514350" algn="just">
              <a:buFont typeface="Arial" pitchFamily="34" charset="0"/>
              <a:buChar char="•"/>
            </a:pPr>
            <a:endParaRPr lang="en-IN" spc="-5" dirty="0" smtClean="0">
              <a:solidFill>
                <a:schemeClr val="accent1">
                  <a:lumMod val="75000"/>
                </a:schemeClr>
              </a:solidFill>
              <a:latin typeface="+mj-lt"/>
              <a:cs typeface="Arial"/>
            </a:endParaRPr>
          </a:p>
          <a:p>
            <a:pPr lvl="1" indent="-514350" algn="just">
              <a:buFont typeface="Arial" pitchFamily="34" charset="0"/>
              <a:buChar char="•"/>
            </a:pPr>
            <a:r>
              <a:rPr lang="en-IN" spc="-5" dirty="0" smtClean="0">
                <a:solidFill>
                  <a:schemeClr val="accent1">
                    <a:lumMod val="75000"/>
                  </a:schemeClr>
                </a:solidFill>
                <a:latin typeface="+mj-lt"/>
                <a:cs typeface="Arial"/>
              </a:rPr>
              <a:t>CA in service should not accept or agree to accept any part of fees, profits or gains from a lawyer, CA or broker engaged by such company, firm or person or agent or customer of such company, firm or person by way of commission or gratification</a:t>
            </a:r>
          </a:p>
          <a:p>
            <a:pPr lvl="1" indent="-514350" algn="just">
              <a:buFont typeface="Arial" pitchFamily="34" charset="0"/>
              <a:buChar char="•"/>
            </a:pPr>
            <a:endParaRPr lang="en-IN" b="1" u="sng" spc="-5" dirty="0" smtClean="0">
              <a:solidFill>
                <a:schemeClr val="accent1">
                  <a:lumMod val="75000"/>
                </a:schemeClr>
              </a:solidFill>
              <a:latin typeface="+mj-lt"/>
              <a:cs typeface="Arial"/>
            </a:endParaRPr>
          </a:p>
          <a:p>
            <a:pPr lvl="1" indent="-514350" algn="just">
              <a:buFont typeface="Arial" pitchFamily="34" charset="0"/>
              <a:buChar char="•"/>
            </a:pPr>
            <a:r>
              <a:rPr lang="en-IN" b="1" u="sng" spc="-5" dirty="0" smtClean="0">
                <a:solidFill>
                  <a:schemeClr val="accent1">
                    <a:lumMod val="75000"/>
                  </a:schemeClr>
                </a:solidFill>
                <a:latin typeface="+mj-lt"/>
                <a:cs typeface="Arial"/>
              </a:rPr>
              <a:t>Project report to be signed or not: </a:t>
            </a:r>
            <a:r>
              <a:rPr lang="en-IN" spc="-5" dirty="0" smtClean="0">
                <a:solidFill>
                  <a:schemeClr val="accent1">
                    <a:lumMod val="75000"/>
                  </a:schemeClr>
                </a:solidFill>
                <a:latin typeface="+mj-lt"/>
                <a:cs typeface="Arial"/>
              </a:rPr>
              <a:t>A member in practice permits his name or the name of his firm to be used in connection with an estimate of earnings contingent upon future transactions in a manner which may lead to the belief that he vouches for the accuracy of the Forecast – </a:t>
            </a:r>
            <a:r>
              <a:rPr lang="en-IN" b="1" spc="-5" dirty="0" smtClean="0">
                <a:solidFill>
                  <a:schemeClr val="accent1">
                    <a:lumMod val="75000"/>
                  </a:schemeClr>
                </a:solidFill>
                <a:latin typeface="+mj-lt"/>
                <a:cs typeface="Arial"/>
              </a:rPr>
              <a:t>Not allowed </a:t>
            </a:r>
            <a:r>
              <a:rPr lang="en-IN" spc="-5" dirty="0" smtClean="0">
                <a:solidFill>
                  <a:schemeClr val="accent1">
                    <a:lumMod val="75000"/>
                  </a:schemeClr>
                </a:solidFill>
                <a:latin typeface="+mj-lt"/>
                <a:cs typeface="Arial"/>
              </a:rPr>
              <a:t>– advised to comply with SAE 3400</a:t>
            </a:r>
          </a:p>
        </p:txBody>
      </p:sp>
      <p:sp>
        <p:nvSpPr>
          <p:cNvPr id="4"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SECOND SCHEDULE</a:t>
            </a:r>
            <a:endParaRPr lang="en-US" sz="36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371600"/>
            <a:ext cx="8686800" cy="5105400"/>
          </a:xfrm>
          <a:prstGeom prst="rect">
            <a:avLst/>
          </a:prstGeom>
        </p:spPr>
        <p:txBody>
          <a:bodyPr>
            <a:noAutofit/>
          </a:bodyPr>
          <a:lstStyle/>
          <a:p>
            <a:pPr marL="342900" marR="0" lvl="0" indent="-342900" algn="just" defTabSz="914400" rtl="0" eaLnBrk="1" fontAlgn="auto" latinLnBrk="0" hangingPunct="1">
              <a:lnSpc>
                <a:spcPct val="100000"/>
              </a:lnSpc>
              <a:spcBef>
                <a:spcPts val="40"/>
              </a:spcBef>
              <a:spcAft>
                <a:spcPts val="0"/>
              </a:spcAft>
              <a:buClrTx/>
              <a:buSzTx/>
              <a:buFont typeface="Arial"/>
              <a:buChar char="•"/>
              <a:tabLst/>
              <a:defRPr/>
            </a:pPr>
            <a:endParaRPr kumimoji="0" lang="en-US" sz="1700" b="0" i="0" u="none" strike="noStrike" kern="1200" cap="none" spc="-5" normalizeH="0" baseline="0" noProof="0" dirty="0" smtClean="0">
              <a:ln>
                <a:noFill/>
              </a:ln>
              <a:solidFill>
                <a:schemeClr val="accent1">
                  <a:lumMod val="75000"/>
                </a:schemeClr>
              </a:solidFill>
              <a:effectLst/>
              <a:uLnTx/>
              <a:uFillTx/>
              <a:latin typeface="+mj-lt"/>
              <a:ea typeface="+mn-ea"/>
              <a:cs typeface="Arial"/>
            </a:endParaRPr>
          </a:p>
          <a:p>
            <a:pPr marL="514350" indent="-514350" algn="just">
              <a:buFont typeface="Arial" pitchFamily="34" charset="0"/>
              <a:buChar char="•"/>
            </a:pPr>
            <a:r>
              <a:rPr lang="en-IN" sz="1700" spc="-5" dirty="0" smtClean="0">
                <a:solidFill>
                  <a:schemeClr val="accent1">
                    <a:lumMod val="75000"/>
                  </a:schemeClr>
                </a:solidFill>
                <a:latin typeface="+mj-lt"/>
                <a:cs typeface="Arial"/>
              </a:rPr>
              <a:t>CA is appointed as Liquidator – he can’t do the audit of that company </a:t>
            </a:r>
          </a:p>
          <a:p>
            <a:pPr marL="514350" indent="-514350" algn="just">
              <a:buFont typeface="Arial" pitchFamily="34" charset="0"/>
              <a:buChar char="•"/>
            </a:pPr>
            <a:r>
              <a:rPr lang="en-IN" sz="1700" spc="-5" dirty="0" smtClean="0">
                <a:solidFill>
                  <a:schemeClr val="accent1">
                    <a:lumMod val="75000"/>
                  </a:schemeClr>
                </a:solidFill>
                <a:latin typeface="+mj-lt"/>
                <a:cs typeface="Arial"/>
              </a:rPr>
              <a:t>CA is working as a part – time lectureship in the college – Guilty if he accepts the audit of that college.</a:t>
            </a:r>
          </a:p>
          <a:p>
            <a:pPr marL="514350" indent="-514350" algn="just">
              <a:buFont typeface="Arial" pitchFamily="34" charset="0"/>
              <a:buChar char="•"/>
            </a:pPr>
            <a:r>
              <a:rPr lang="en-IN" sz="1700" spc="-5" dirty="0" smtClean="0">
                <a:solidFill>
                  <a:schemeClr val="accent1">
                    <a:lumMod val="75000"/>
                  </a:schemeClr>
                </a:solidFill>
                <a:latin typeface="+mj-lt"/>
                <a:cs typeface="Arial"/>
              </a:rPr>
              <a:t>CA’s partner is employee or trustee of the trust -  Guilty if he accepts the audit of that trust.</a:t>
            </a:r>
          </a:p>
          <a:p>
            <a:pPr marL="514350" indent="-514350" algn="just">
              <a:buFont typeface="Arial" pitchFamily="34" charset="0"/>
              <a:buChar char="•"/>
            </a:pPr>
            <a:r>
              <a:rPr lang="en-IN" sz="1700" spc="-5" dirty="0" smtClean="0">
                <a:solidFill>
                  <a:schemeClr val="accent1">
                    <a:lumMod val="75000"/>
                  </a:schemeClr>
                </a:solidFill>
                <a:latin typeface="+mj-lt"/>
                <a:cs typeface="Arial"/>
              </a:rPr>
              <a:t>CA is Director of the Company - Guilty if he accepts the audit of that Company</a:t>
            </a:r>
          </a:p>
          <a:p>
            <a:pPr marL="514350" indent="-514350" algn="just">
              <a:buFont typeface="Arial" pitchFamily="34" charset="0"/>
              <a:buChar char="•"/>
            </a:pPr>
            <a:r>
              <a:rPr lang="en-IN" sz="1700" spc="-5" dirty="0" smtClean="0">
                <a:solidFill>
                  <a:schemeClr val="accent1">
                    <a:lumMod val="75000"/>
                  </a:schemeClr>
                </a:solidFill>
                <a:latin typeface="+mj-lt"/>
                <a:cs typeface="Arial"/>
              </a:rPr>
              <a:t>Relative of CA is a director, or is in employment of the company as a director or KMP - Guilty </a:t>
            </a:r>
            <a:r>
              <a:rPr lang="en-IN" spc="-5" dirty="0" smtClean="0">
                <a:solidFill>
                  <a:schemeClr val="accent1">
                    <a:lumMod val="75000"/>
                  </a:schemeClr>
                </a:solidFill>
                <a:latin typeface="+mj-lt"/>
                <a:cs typeface="Arial"/>
              </a:rPr>
              <a:t>if he accepts the audit of that Company</a:t>
            </a:r>
          </a:p>
          <a:p>
            <a:pPr marL="514350" indent="-514350" algn="just">
              <a:buFont typeface="Arial" pitchFamily="34" charset="0"/>
              <a:buChar char="•"/>
            </a:pPr>
            <a:endParaRPr lang="en-IN" sz="1700" spc="-5" dirty="0" smtClean="0">
              <a:solidFill>
                <a:schemeClr val="accent1">
                  <a:lumMod val="75000"/>
                </a:schemeClr>
              </a:solidFill>
              <a:latin typeface="+mj-lt"/>
              <a:cs typeface="Arial"/>
            </a:endParaRPr>
          </a:p>
          <a:p>
            <a:pPr marL="514350" indent="-514350" algn="just">
              <a:buFont typeface="Arial" pitchFamily="34" charset="0"/>
              <a:buChar char="•"/>
            </a:pPr>
            <a:r>
              <a:rPr lang="en-IN" sz="1700" spc="-5" dirty="0" smtClean="0">
                <a:solidFill>
                  <a:schemeClr val="accent1">
                    <a:lumMod val="75000"/>
                  </a:schemeClr>
                </a:solidFill>
                <a:latin typeface="+mj-lt"/>
                <a:cs typeface="Arial"/>
              </a:rPr>
              <a:t>Auditor is doing Audit apart from that he is doing Management consultancy services (MCS) separately – Fees of MCS exceeds audit fees – permitted</a:t>
            </a:r>
          </a:p>
          <a:p>
            <a:pPr marL="514350" indent="-514350" algn="just">
              <a:buFont typeface="Arial" pitchFamily="34" charset="0"/>
              <a:buChar char="•"/>
            </a:pPr>
            <a:endParaRPr lang="en-IN" sz="1700" spc="-5" dirty="0" smtClean="0">
              <a:solidFill>
                <a:schemeClr val="accent1">
                  <a:lumMod val="75000"/>
                </a:schemeClr>
              </a:solidFill>
              <a:latin typeface="+mj-lt"/>
              <a:cs typeface="Arial"/>
            </a:endParaRPr>
          </a:p>
          <a:p>
            <a:pPr marL="514350" indent="-514350" algn="just">
              <a:buFont typeface="Arial" pitchFamily="34" charset="0"/>
              <a:buChar char="•"/>
            </a:pPr>
            <a:r>
              <a:rPr lang="en-IN" sz="1700" spc="-5" dirty="0" smtClean="0">
                <a:solidFill>
                  <a:schemeClr val="accent1">
                    <a:lumMod val="75000"/>
                  </a:schemeClr>
                </a:solidFill>
                <a:latin typeface="+mj-lt"/>
                <a:cs typeface="Arial"/>
              </a:rPr>
              <a:t>Can the statutory auditor accepts system audit of the same unit – Allowed </a:t>
            </a:r>
          </a:p>
        </p:txBody>
      </p:sp>
      <p:sp>
        <p:nvSpPr>
          <p:cNvPr id="4"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SECOND SCHEDULE</a:t>
            </a:r>
            <a:endParaRPr lang="en-US" sz="36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371600"/>
            <a:ext cx="8686800" cy="4800600"/>
          </a:xfrm>
          <a:prstGeom prst="rect">
            <a:avLst/>
          </a:prstGeom>
        </p:spPr>
        <p:txBody>
          <a:bodyPr>
            <a:noAutofit/>
          </a:bodyPr>
          <a:lstStyle/>
          <a:p>
            <a:pPr marL="342900" marR="0" lvl="0" indent="-342900" algn="just" defTabSz="914400" rtl="0" eaLnBrk="1" fontAlgn="auto" latinLnBrk="0" hangingPunct="1">
              <a:lnSpc>
                <a:spcPct val="100000"/>
              </a:lnSpc>
              <a:spcBef>
                <a:spcPts val="40"/>
              </a:spcBef>
              <a:spcAft>
                <a:spcPts val="0"/>
              </a:spcAft>
              <a:buClrTx/>
              <a:buSzTx/>
              <a:buFont typeface="Arial"/>
              <a:buChar char="•"/>
              <a:tabLst/>
              <a:defRPr/>
            </a:pPr>
            <a:endParaRPr kumimoji="0" lang="en-US" sz="1700" b="0" i="0" u="none" strike="noStrike" kern="1200" cap="none" spc="-5" normalizeH="0" baseline="0" noProof="0" dirty="0" smtClean="0">
              <a:ln>
                <a:noFill/>
              </a:ln>
              <a:solidFill>
                <a:schemeClr val="accent1">
                  <a:lumMod val="75000"/>
                </a:schemeClr>
              </a:solidFill>
              <a:effectLst/>
              <a:uLnTx/>
              <a:uFillTx/>
              <a:latin typeface="+mj-lt"/>
              <a:ea typeface="+mn-ea"/>
              <a:cs typeface="Arial"/>
            </a:endParaRPr>
          </a:p>
          <a:p>
            <a:pPr marL="514350" indent="-514350" algn="just">
              <a:buAutoNum type="arabicPeriod"/>
            </a:pPr>
            <a:r>
              <a:rPr lang="en-IN" sz="1700" spc="-5" dirty="0" smtClean="0">
                <a:solidFill>
                  <a:schemeClr val="accent1">
                    <a:lumMod val="75000"/>
                  </a:schemeClr>
                </a:solidFill>
                <a:latin typeface="+mj-lt"/>
                <a:cs typeface="Arial"/>
              </a:rPr>
              <a:t>Salary employee of CA – can hold COP but not supposed to have attest function</a:t>
            </a:r>
          </a:p>
          <a:p>
            <a:pPr marL="514350" indent="-514350" algn="just">
              <a:buAutoNum type="arabicPeriod"/>
            </a:pPr>
            <a:r>
              <a:rPr lang="en-IN" sz="1700" spc="-5" dirty="0" smtClean="0">
                <a:solidFill>
                  <a:schemeClr val="accent1">
                    <a:lumMod val="75000"/>
                  </a:schemeClr>
                </a:solidFill>
                <a:latin typeface="+mj-lt"/>
                <a:cs typeface="Arial"/>
              </a:rPr>
              <a:t>A member in practice can be promoter/promoter director of the Company- Not required to obtain specific permission of ICAI – can hold any number / percentage in the company</a:t>
            </a:r>
          </a:p>
          <a:p>
            <a:pPr marL="514350" indent="-514350" algn="just">
              <a:buAutoNum type="arabicPeriod"/>
            </a:pPr>
            <a:r>
              <a:rPr lang="en-IN" sz="1700" spc="-5" dirty="0" smtClean="0">
                <a:solidFill>
                  <a:schemeClr val="accent1">
                    <a:lumMod val="75000"/>
                  </a:schemeClr>
                </a:solidFill>
                <a:latin typeface="+mj-lt"/>
                <a:cs typeface="Arial"/>
              </a:rPr>
              <a:t>CA member in practice can be a sleeping partner in family business- specific permission from council is must – not allowed to do attest functions.</a:t>
            </a:r>
          </a:p>
          <a:p>
            <a:pPr marL="514350" indent="-514350" algn="just">
              <a:buAutoNum type="arabicPeriod"/>
            </a:pPr>
            <a:r>
              <a:rPr lang="en-IN" sz="1700" spc="-5" dirty="0" smtClean="0">
                <a:solidFill>
                  <a:schemeClr val="accent1">
                    <a:lumMod val="75000"/>
                  </a:schemeClr>
                </a:solidFill>
                <a:latin typeface="+mj-lt"/>
                <a:cs typeface="Arial"/>
              </a:rPr>
              <a:t>Internal auditor can not be appointed as Tax auditor</a:t>
            </a:r>
          </a:p>
          <a:p>
            <a:pPr marL="514350" indent="-514350" algn="just">
              <a:buAutoNum type="arabicPeriod"/>
            </a:pPr>
            <a:r>
              <a:rPr lang="en-IN" sz="1700" b="1" spc="-5" dirty="0" smtClean="0">
                <a:solidFill>
                  <a:schemeClr val="accent1">
                    <a:lumMod val="75000"/>
                  </a:schemeClr>
                </a:solidFill>
                <a:latin typeface="+mj-lt"/>
                <a:cs typeface="Arial"/>
              </a:rPr>
              <a:t>Member in Practice can own Agricultural land and also do agricultural activities</a:t>
            </a:r>
          </a:p>
          <a:p>
            <a:pPr marL="514350" indent="-514350" algn="just">
              <a:buAutoNum type="arabicPeriod"/>
            </a:pPr>
            <a:r>
              <a:rPr lang="en-IN" sz="1700" spc="-5" dirty="0" smtClean="0">
                <a:solidFill>
                  <a:schemeClr val="accent1">
                    <a:lumMod val="75000"/>
                  </a:schemeClr>
                </a:solidFill>
                <a:latin typeface="+mj-lt"/>
                <a:cs typeface="Arial"/>
              </a:rPr>
              <a:t>Member in Practice can establish “Tax Information Network – Facilitation Centre (TIN-FC) as well as its franchise</a:t>
            </a:r>
          </a:p>
          <a:p>
            <a:pPr marL="514350" indent="-514350">
              <a:buAutoNum type="arabicPeriod" startAt="12"/>
            </a:pPr>
            <a:r>
              <a:rPr lang="en-IN" sz="1700" spc="-5" dirty="0" smtClean="0">
                <a:solidFill>
                  <a:schemeClr val="accent1">
                    <a:lumMod val="75000"/>
                  </a:schemeClr>
                </a:solidFill>
                <a:latin typeface="+mj-lt"/>
                <a:cs typeface="Arial"/>
              </a:rPr>
              <a:t>Can member in practice engage GST Practitioner – Permitted</a:t>
            </a:r>
          </a:p>
          <a:p>
            <a:pPr marL="514350" indent="-514350">
              <a:buAutoNum type="arabicPeriod" startAt="12"/>
            </a:pPr>
            <a:r>
              <a:rPr lang="en-IN" sz="1700" spc="-5" dirty="0" smtClean="0">
                <a:solidFill>
                  <a:schemeClr val="accent1">
                    <a:lumMod val="75000"/>
                  </a:schemeClr>
                </a:solidFill>
                <a:latin typeface="+mj-lt"/>
                <a:cs typeface="Arial"/>
              </a:rPr>
              <a:t>Member holding COP (employee in CA firm) – permitted to be enrolled as GST Practitioner</a:t>
            </a:r>
          </a:p>
          <a:p>
            <a:pPr marL="514350" indent="-514350">
              <a:buAutoNum type="arabicPeriod" startAt="12"/>
            </a:pPr>
            <a:r>
              <a:rPr lang="en-IN" sz="1700" spc="-5" dirty="0" smtClean="0">
                <a:solidFill>
                  <a:schemeClr val="accent1">
                    <a:lumMod val="75000"/>
                  </a:schemeClr>
                </a:solidFill>
                <a:latin typeface="+mj-lt"/>
                <a:cs typeface="Arial"/>
              </a:rPr>
              <a:t>Member is not permitted to mention himself as “GST Consultant”</a:t>
            </a:r>
          </a:p>
          <a:p>
            <a:pPr marL="514350" indent="-514350" algn="just">
              <a:buAutoNum type="arabicPeriod" startAt="12"/>
            </a:pPr>
            <a:r>
              <a:rPr lang="en-IN" sz="1700" spc="-5" dirty="0" smtClean="0">
                <a:solidFill>
                  <a:schemeClr val="accent1">
                    <a:lumMod val="75000"/>
                  </a:schemeClr>
                </a:solidFill>
                <a:latin typeface="+mj-lt"/>
                <a:cs typeface="Arial"/>
              </a:rPr>
              <a:t>Firm of CA not to be allowed to sponsor an event except with the approval of CPE directorate of ICAI</a:t>
            </a:r>
          </a:p>
          <a:p>
            <a:pPr marL="514350" indent="-514350" algn="just">
              <a:buAutoNum type="arabicPeriod" startAt="12"/>
            </a:pPr>
            <a:r>
              <a:rPr lang="en-IN" sz="1700" b="1" i="1" spc="-5" dirty="0" smtClean="0">
                <a:solidFill>
                  <a:schemeClr val="accent1">
                    <a:lumMod val="75000"/>
                  </a:schemeClr>
                </a:solidFill>
                <a:latin typeface="+mj-lt"/>
                <a:cs typeface="Arial"/>
              </a:rPr>
              <a:t>QR code in Visiting Card is permitted</a:t>
            </a:r>
            <a:r>
              <a:rPr lang="en-IN" sz="1700" spc="-5" dirty="0" smtClean="0">
                <a:solidFill>
                  <a:schemeClr val="accent1">
                    <a:lumMod val="75000"/>
                  </a:schemeClr>
                </a:solidFill>
                <a:latin typeface="+mj-lt"/>
                <a:cs typeface="Arial"/>
              </a:rPr>
              <a:t> for easy access of information</a:t>
            </a:r>
          </a:p>
        </p:txBody>
      </p:sp>
      <p:sp>
        <p:nvSpPr>
          <p:cNvPr id="4"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dirty="0" smtClean="0">
                <a:solidFill>
                  <a:schemeClr val="bg1"/>
                </a:solidFill>
              </a:rPr>
              <a:t>FAQ RELATED TO MISCELLANOUS ISSUES</a:t>
            </a:r>
            <a:endParaRPr lang="en-US" sz="36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1752599" y="-609598"/>
            <a:ext cx="5410202" cy="8610599"/>
          </a:xfrm>
        </p:spPr>
        <p:txBody>
          <a:bodyPr>
            <a:noAutofit/>
          </a:bodyPr>
          <a:lstStyle/>
          <a:p>
            <a:pPr algn="just">
              <a:buClr>
                <a:srgbClr val="F89634"/>
              </a:buClr>
              <a:buFont typeface="Calibri" panose="020F0502020204030204" pitchFamily="34" charset="0"/>
              <a:buChar char="•"/>
            </a:pPr>
            <a:endParaRPr lang="en-US" sz="2000" dirty="0" smtClean="0">
              <a:solidFill>
                <a:schemeClr val="accent1">
                  <a:lumMod val="75000"/>
                </a:schemeClr>
              </a:solidFill>
              <a:latin typeface="+mj-lt"/>
            </a:endParaRPr>
          </a:p>
          <a:p>
            <a:pPr algn="just">
              <a:buClr>
                <a:srgbClr val="F89634"/>
              </a:buClr>
              <a:buFont typeface="Calibri" panose="020F0502020204030204" pitchFamily="34" charset="0"/>
              <a:buChar char="•"/>
            </a:pPr>
            <a:r>
              <a:rPr lang="en-US" sz="2000" dirty="0" smtClean="0">
                <a:solidFill>
                  <a:schemeClr val="accent1">
                    <a:lumMod val="75000"/>
                  </a:schemeClr>
                </a:solidFill>
                <a:latin typeface="+mj-lt"/>
              </a:rPr>
              <a:t>In the Code of Ethics, 2009, safeguards to be considered for threats other than </a:t>
            </a:r>
            <a:r>
              <a:rPr lang="en-US" sz="2000" b="1" dirty="0" smtClean="0">
                <a:solidFill>
                  <a:schemeClr val="accent1">
                    <a:lumMod val="75000"/>
                  </a:schemeClr>
                </a:solidFill>
                <a:latin typeface="+mj-lt"/>
              </a:rPr>
              <a:t>“clearly insignificant</a:t>
            </a:r>
            <a:r>
              <a:rPr lang="en-US" sz="2000" dirty="0" smtClean="0">
                <a:solidFill>
                  <a:schemeClr val="accent1">
                    <a:lumMod val="75000"/>
                  </a:schemeClr>
                </a:solidFill>
                <a:latin typeface="+mj-lt"/>
              </a:rPr>
              <a:t>” (defined as </a:t>
            </a:r>
            <a:r>
              <a:rPr lang="en-US" sz="2000" b="1" dirty="0" smtClean="0">
                <a:solidFill>
                  <a:schemeClr val="accent1">
                    <a:lumMod val="75000"/>
                  </a:schemeClr>
                </a:solidFill>
                <a:latin typeface="+mj-lt"/>
              </a:rPr>
              <a:t>‘trivial or inconsequential’)</a:t>
            </a:r>
            <a:r>
              <a:rPr lang="en-US" sz="2000" dirty="0" smtClean="0">
                <a:solidFill>
                  <a:schemeClr val="accent1">
                    <a:lumMod val="75000"/>
                  </a:schemeClr>
                </a:solidFill>
                <a:latin typeface="+mj-lt"/>
              </a:rPr>
              <a:t> </a:t>
            </a:r>
          </a:p>
          <a:p>
            <a:pPr algn="just">
              <a:buClr>
                <a:srgbClr val="F89634"/>
              </a:buClr>
              <a:buFont typeface="Calibri" panose="020F0502020204030204" pitchFamily="34" charset="0"/>
              <a:buChar char="•"/>
            </a:pPr>
            <a:endParaRPr lang="en-US" sz="2000" dirty="0" smtClean="0">
              <a:solidFill>
                <a:schemeClr val="accent1">
                  <a:lumMod val="75000"/>
                </a:schemeClr>
              </a:solidFill>
              <a:latin typeface="+mj-lt"/>
            </a:endParaRPr>
          </a:p>
          <a:p>
            <a:pPr algn="just">
              <a:buClr>
                <a:srgbClr val="F89634"/>
              </a:buClr>
              <a:buFont typeface="Calibri" panose="020F0502020204030204" pitchFamily="34" charset="0"/>
              <a:buChar char="•"/>
            </a:pPr>
            <a:r>
              <a:rPr lang="en-US" sz="2000" dirty="0" smtClean="0">
                <a:solidFill>
                  <a:schemeClr val="accent1">
                    <a:lumMod val="75000"/>
                  </a:schemeClr>
                </a:solidFill>
                <a:latin typeface="+mj-lt"/>
              </a:rPr>
              <a:t>In the revised 2019 Code, the application of safeguards required to eliminate threats or to reduce them to ‘</a:t>
            </a:r>
            <a:r>
              <a:rPr lang="en-US" sz="2000" b="1" dirty="0" smtClean="0">
                <a:solidFill>
                  <a:schemeClr val="accent1">
                    <a:lumMod val="75000"/>
                  </a:schemeClr>
                </a:solidFill>
                <a:latin typeface="+mj-lt"/>
              </a:rPr>
              <a:t>an</a:t>
            </a:r>
            <a:r>
              <a:rPr lang="en-US" sz="2000" dirty="0" smtClean="0">
                <a:solidFill>
                  <a:schemeClr val="accent1">
                    <a:lumMod val="75000"/>
                  </a:schemeClr>
                </a:solidFill>
                <a:latin typeface="+mj-lt"/>
              </a:rPr>
              <a:t> </a:t>
            </a:r>
            <a:r>
              <a:rPr lang="en-US" sz="2000" b="1" dirty="0" smtClean="0">
                <a:solidFill>
                  <a:schemeClr val="accent1">
                    <a:lumMod val="75000"/>
                  </a:schemeClr>
                </a:solidFill>
                <a:latin typeface="+mj-lt"/>
              </a:rPr>
              <a:t>acceptable level’</a:t>
            </a:r>
            <a:r>
              <a:rPr lang="en-US" sz="2000" dirty="0" smtClean="0">
                <a:solidFill>
                  <a:schemeClr val="accent1">
                    <a:lumMod val="75000"/>
                  </a:schemeClr>
                </a:solidFill>
                <a:latin typeface="+mj-lt"/>
              </a:rPr>
              <a:t> </a:t>
            </a:r>
          </a:p>
          <a:p>
            <a:pPr marL="285750" lvl="1" indent="-285750" algn="just">
              <a:buClr>
                <a:srgbClr val="F89634"/>
              </a:buClr>
              <a:buFont typeface="Calibri" panose="020F0502020204030204" pitchFamily="34" charset="0"/>
              <a:buChar char="•"/>
            </a:pPr>
            <a:endParaRPr lang="en-US" sz="2000" dirty="0" smtClean="0">
              <a:solidFill>
                <a:schemeClr val="accent1">
                  <a:lumMod val="75000"/>
                </a:schemeClr>
              </a:solidFill>
              <a:latin typeface="+mj-lt"/>
              <a:cs typeface="Calibri" panose="020F0502020204030204" pitchFamily="34" charset="0"/>
            </a:endParaRPr>
          </a:p>
          <a:p>
            <a:pPr marL="285750" lvl="1" indent="-285750" algn="just">
              <a:buClr>
                <a:srgbClr val="F89634"/>
              </a:buClr>
              <a:buFont typeface="Calibri" panose="020F0502020204030204" pitchFamily="34" charset="0"/>
              <a:buChar char="•"/>
            </a:pPr>
            <a:r>
              <a:rPr lang="en-US" sz="2000" dirty="0" smtClean="0">
                <a:solidFill>
                  <a:schemeClr val="accent1">
                    <a:lumMod val="75000"/>
                  </a:schemeClr>
                </a:solidFill>
                <a:latin typeface="+mj-lt"/>
                <a:cs typeface="Calibri" panose="020F0502020204030204" pitchFamily="34" charset="0"/>
              </a:rPr>
              <a:t>“Acceptable level” defined as a level as the reasonable and informed third party knowing facts would likely conclude that the accountant complies with the fundamental principles.</a:t>
            </a:r>
          </a:p>
          <a:p>
            <a:pPr algn="just">
              <a:buClr>
                <a:srgbClr val="F89634"/>
              </a:buClr>
              <a:buFont typeface="Calibri" panose="020F0502020204030204" pitchFamily="34" charset="0"/>
              <a:buChar char="•"/>
            </a:pPr>
            <a:endParaRPr lang="en-US" sz="2000" dirty="0">
              <a:solidFill>
                <a:schemeClr val="accent1">
                  <a:lumMod val="75000"/>
                </a:schemeClr>
              </a:solidFill>
              <a:latin typeface="+mj-lt"/>
            </a:endParaRPr>
          </a:p>
        </p:txBody>
      </p:sp>
      <p:sp>
        <p:nvSpPr>
          <p:cNvPr id="6"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a:spcBef>
                <a:spcPct val="0"/>
              </a:spcBef>
              <a:defRPr/>
            </a:pPr>
            <a:r>
              <a:rPr lang="en-US" sz="3000" b="1" dirty="0" smtClean="0">
                <a:solidFill>
                  <a:schemeClr val="bg1"/>
                </a:solidFill>
                <a:latin typeface="+mj-lt"/>
              </a:rPr>
              <a:t> </a:t>
            </a:r>
            <a:r>
              <a:rPr lang="en-IN" sz="3000" b="1" dirty="0" smtClean="0">
                <a:solidFill>
                  <a:schemeClr val="bg1"/>
                </a:solidFill>
                <a:latin typeface="+mj-lt"/>
              </a:rPr>
              <a:t>Safeguards</a:t>
            </a:r>
            <a:endParaRPr lang="en-US" sz="3000" b="1" dirty="0" err="1" smtClean="0">
              <a:solidFill>
                <a:schemeClr val="bg1"/>
              </a:solidFill>
              <a:latin typeface="+mj-lt"/>
            </a:endParaRPr>
          </a:p>
        </p:txBody>
      </p:sp>
    </p:spTree>
    <p:extLst>
      <p:ext uri="{BB962C8B-B14F-4D97-AF65-F5344CB8AC3E}">
        <p14:creationId xmlns:p14="http://schemas.microsoft.com/office/powerpoint/2010/main" val="394707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marL="285750" indent="-285750">
              <a:buFont typeface="Arial" pitchFamily="34" charset="0"/>
              <a:buChar char="•"/>
            </a:pPr>
            <a:endParaRPr lang="en-US" sz="1800" dirty="0">
              <a:solidFill>
                <a:schemeClr val="accent1">
                  <a:lumMod val="75000"/>
                </a:schemeClr>
              </a:solidFill>
              <a:latin typeface="+mj-lt"/>
            </a:endParaRPr>
          </a:p>
          <a:p>
            <a:pPr marL="285750" indent="-285750" algn="just">
              <a:buFont typeface="Arial" pitchFamily="34" charset="0"/>
              <a:buChar char="•"/>
            </a:pPr>
            <a:r>
              <a:rPr lang="en-US" sz="1800" dirty="0" smtClean="0">
                <a:solidFill>
                  <a:schemeClr val="accent1">
                    <a:lumMod val="75000"/>
                  </a:schemeClr>
                </a:solidFill>
                <a:latin typeface="+mj-lt"/>
              </a:rPr>
              <a:t>For the period from Jan 2023 to till date </a:t>
            </a:r>
          </a:p>
          <a:p>
            <a:pPr marL="285750" indent="-285750" algn="just">
              <a:buFont typeface="Arial" pitchFamily="34" charset="0"/>
              <a:buChar char="•"/>
            </a:pPr>
            <a:endParaRPr lang="en-US" sz="1800" dirty="0" smtClean="0">
              <a:solidFill>
                <a:schemeClr val="accent1">
                  <a:lumMod val="75000"/>
                </a:schemeClr>
              </a:solidFill>
              <a:latin typeface="+mj-lt"/>
            </a:endParaRPr>
          </a:p>
          <a:p>
            <a:pPr marL="285750" indent="-285750" algn="just">
              <a:buFont typeface="Arial" pitchFamily="34" charset="0"/>
              <a:buChar char="•"/>
            </a:pPr>
            <a:r>
              <a:rPr lang="en-US" sz="1800" dirty="0" smtClean="0">
                <a:solidFill>
                  <a:schemeClr val="accent1">
                    <a:lumMod val="75000"/>
                  </a:schemeClr>
                </a:solidFill>
                <a:latin typeface="+mj-lt"/>
              </a:rPr>
              <a:t>Detail discussion of few case laws</a:t>
            </a:r>
          </a:p>
          <a:p>
            <a:pPr marL="285750" indent="-285750" algn="just">
              <a:buFont typeface="Arial" pitchFamily="34" charset="0"/>
              <a:buChar char="•"/>
            </a:pPr>
            <a:endParaRPr lang="en-US" sz="1800" dirty="0" smtClean="0">
              <a:solidFill>
                <a:schemeClr val="accent1">
                  <a:lumMod val="75000"/>
                </a:schemeClr>
              </a:solidFill>
              <a:latin typeface="+mj-lt"/>
            </a:endParaRPr>
          </a:p>
          <a:p>
            <a:pPr marL="285750" indent="-285750" algn="just">
              <a:buFont typeface="Arial" pitchFamily="34" charset="0"/>
              <a:buChar char="•"/>
            </a:pPr>
            <a:r>
              <a:rPr lang="en-US" sz="1800" dirty="0" smtClean="0">
                <a:solidFill>
                  <a:schemeClr val="accent1">
                    <a:lumMod val="75000"/>
                  </a:schemeClr>
                </a:solidFill>
                <a:latin typeface="+mj-lt"/>
              </a:rPr>
              <a:t>FAQ related to First Schedule </a:t>
            </a:r>
          </a:p>
          <a:p>
            <a:pPr marL="285750" indent="-285750" algn="just">
              <a:buFont typeface="Arial" pitchFamily="34" charset="0"/>
              <a:buChar char="•"/>
            </a:pPr>
            <a:endParaRPr lang="en-US" sz="1800" dirty="0" smtClean="0">
              <a:solidFill>
                <a:schemeClr val="accent1">
                  <a:lumMod val="75000"/>
                </a:schemeClr>
              </a:solidFill>
              <a:latin typeface="+mj-lt"/>
            </a:endParaRPr>
          </a:p>
          <a:p>
            <a:pPr marL="285750" indent="-285750" algn="just">
              <a:buFont typeface="Arial" pitchFamily="34" charset="0"/>
              <a:buChar char="•"/>
            </a:pPr>
            <a:r>
              <a:rPr lang="en-US" sz="1800" dirty="0" smtClean="0">
                <a:solidFill>
                  <a:schemeClr val="accent1">
                    <a:lumMod val="75000"/>
                  </a:schemeClr>
                </a:solidFill>
                <a:latin typeface="+mj-lt"/>
              </a:rPr>
              <a:t>FAQ related to Second Schedule  </a:t>
            </a:r>
          </a:p>
          <a:p>
            <a:pPr marL="285750" indent="-285750" algn="just">
              <a:buFont typeface="Arial" pitchFamily="34" charset="0"/>
              <a:buChar char="•"/>
            </a:pPr>
            <a:endParaRPr lang="en-US" sz="1800" dirty="0" smtClean="0">
              <a:solidFill>
                <a:schemeClr val="accent1">
                  <a:lumMod val="75000"/>
                </a:schemeClr>
              </a:solidFill>
              <a:latin typeface="+mj-lt"/>
            </a:endParaRPr>
          </a:p>
          <a:p>
            <a:pPr marL="285750" indent="-285750" algn="just">
              <a:buFont typeface="Arial" pitchFamily="34" charset="0"/>
              <a:buChar char="•"/>
            </a:pPr>
            <a:r>
              <a:rPr lang="en-US" sz="1800" dirty="0" smtClean="0">
                <a:solidFill>
                  <a:schemeClr val="accent1">
                    <a:lumMod val="75000"/>
                  </a:schemeClr>
                </a:solidFill>
                <a:latin typeface="+mj-lt"/>
              </a:rPr>
              <a:t>FAQ related to Miscellaneous Issues</a:t>
            </a:r>
          </a:p>
          <a:p>
            <a:pPr marL="285750" indent="-285750" algn="just">
              <a:buFont typeface="Arial" pitchFamily="34" charset="0"/>
              <a:buChar char="•"/>
            </a:pPr>
            <a:endParaRPr lang="en-US" sz="1800" dirty="0" smtClean="0">
              <a:solidFill>
                <a:schemeClr val="accent1">
                  <a:lumMod val="75000"/>
                </a:schemeClr>
              </a:solidFill>
            </a:endParaRPr>
          </a:p>
          <a:p>
            <a:pPr marL="285750" indent="-285750" algn="just">
              <a:buFont typeface="Arial" pitchFamily="34" charset="0"/>
              <a:buChar char="•"/>
            </a:pPr>
            <a:r>
              <a:rPr lang="en-US" sz="1800" dirty="0" smtClean="0">
                <a:solidFill>
                  <a:schemeClr val="accent1">
                    <a:lumMod val="75000"/>
                  </a:schemeClr>
                </a:solidFill>
                <a:latin typeface="+mj-lt"/>
              </a:rPr>
              <a:t>Key takeaways </a:t>
            </a:r>
          </a:p>
        </p:txBody>
      </p:sp>
      <p:sp>
        <p:nvSpPr>
          <p:cNvPr id="12"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US" sz="2400" b="1" dirty="0" smtClean="0">
                <a:solidFill>
                  <a:schemeClr val="bg1"/>
                </a:solidFill>
                <a:latin typeface="+mj-lt"/>
                <a:ea typeface="+mj-ea"/>
                <a:cs typeface="+mj-cs"/>
              </a:rPr>
              <a:t>Recent Case Laws</a:t>
            </a:r>
            <a:endParaRPr kumimoji="0" lang="en-US" sz="2800" b="1"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7996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r>
              <a:rPr lang="en-US" sz="3000" dirty="0" smtClean="0">
                <a:solidFill>
                  <a:schemeClr val="bg1"/>
                </a:solidFill>
                <a:latin typeface="+mj-lt"/>
              </a:rPr>
              <a:t>Key Takeaways</a:t>
            </a:r>
            <a:endParaRPr lang="en-US" sz="3000" b="1" dirty="0">
              <a:solidFill>
                <a:schemeClr val="bg1"/>
              </a:solidFill>
              <a:latin typeface="+mj-lt"/>
            </a:endParaRPr>
          </a:p>
        </p:txBody>
      </p:sp>
      <p:sp>
        <p:nvSpPr>
          <p:cNvPr id="5" name="Rectangle 4"/>
          <p:cNvSpPr/>
          <p:nvPr/>
        </p:nvSpPr>
        <p:spPr>
          <a:xfrm>
            <a:off x="975954" y="1828800"/>
            <a:ext cx="438150" cy="434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rot="16200000">
            <a:off x="504856" y="3914745"/>
            <a:ext cx="1219199" cy="400110"/>
          </a:xfrm>
          <a:prstGeom prst="rect">
            <a:avLst/>
          </a:prstGeom>
          <a:noFill/>
        </p:spPr>
        <p:txBody>
          <a:bodyPr wrap="square" rtlCol="0">
            <a:spAutoFit/>
          </a:bodyPr>
          <a:lstStyle/>
          <a:p>
            <a:r>
              <a:rPr lang="en-US" sz="2000" b="1" dirty="0" smtClean="0">
                <a:solidFill>
                  <a:schemeClr val="bg1"/>
                </a:solidFill>
                <a:latin typeface="+mj-lt"/>
              </a:rPr>
              <a:t> Integrity</a:t>
            </a:r>
            <a:endParaRPr lang="en-US" sz="2000" b="1" dirty="0">
              <a:solidFill>
                <a:schemeClr val="bg1"/>
              </a:solidFill>
              <a:latin typeface="+mj-lt"/>
            </a:endParaRPr>
          </a:p>
        </p:txBody>
      </p:sp>
      <p:sp>
        <p:nvSpPr>
          <p:cNvPr id="8" name="Rectangle 7"/>
          <p:cNvSpPr/>
          <p:nvPr/>
        </p:nvSpPr>
        <p:spPr>
          <a:xfrm>
            <a:off x="2576154" y="1828800"/>
            <a:ext cx="400050" cy="434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p:nvPr/>
        </p:nvSpPr>
        <p:spPr>
          <a:xfrm rot="16200000">
            <a:off x="1800256" y="3609945"/>
            <a:ext cx="1828799" cy="400110"/>
          </a:xfrm>
          <a:prstGeom prst="rect">
            <a:avLst/>
          </a:prstGeom>
          <a:noFill/>
        </p:spPr>
        <p:txBody>
          <a:bodyPr wrap="square" rtlCol="0">
            <a:spAutoFit/>
          </a:bodyPr>
          <a:lstStyle/>
          <a:p>
            <a:r>
              <a:rPr lang="en-US" sz="2000" b="1" dirty="0" smtClean="0">
                <a:solidFill>
                  <a:schemeClr val="bg1"/>
                </a:solidFill>
                <a:latin typeface="+mj-lt"/>
              </a:rPr>
              <a:t> Objectivity</a:t>
            </a:r>
            <a:endParaRPr lang="en-US" sz="2000" b="1" dirty="0">
              <a:solidFill>
                <a:schemeClr val="bg1"/>
              </a:solidFill>
              <a:latin typeface="+mj-lt"/>
            </a:endParaRPr>
          </a:p>
        </p:txBody>
      </p:sp>
      <p:sp>
        <p:nvSpPr>
          <p:cNvPr id="12" name="Rectangle 11"/>
          <p:cNvSpPr/>
          <p:nvPr/>
        </p:nvSpPr>
        <p:spPr>
          <a:xfrm>
            <a:off x="5772150" y="1828800"/>
            <a:ext cx="400050" cy="434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rot="16200000">
            <a:off x="4881951" y="3800446"/>
            <a:ext cx="2057400" cy="400110"/>
          </a:xfrm>
          <a:prstGeom prst="rect">
            <a:avLst/>
          </a:prstGeom>
          <a:noFill/>
        </p:spPr>
        <p:txBody>
          <a:bodyPr wrap="square" rtlCol="0">
            <a:spAutoFit/>
          </a:bodyPr>
          <a:lstStyle/>
          <a:p>
            <a:r>
              <a:rPr lang="en-US" sz="2000" b="1" dirty="0" smtClean="0">
                <a:solidFill>
                  <a:schemeClr val="bg1"/>
                </a:solidFill>
                <a:latin typeface="+mj-lt"/>
              </a:rPr>
              <a:t> Confidentiality</a:t>
            </a:r>
            <a:endParaRPr lang="en-US" sz="2000" b="1" dirty="0">
              <a:solidFill>
                <a:schemeClr val="bg1"/>
              </a:solidFill>
              <a:latin typeface="+mj-lt"/>
            </a:endParaRPr>
          </a:p>
        </p:txBody>
      </p:sp>
      <p:sp>
        <p:nvSpPr>
          <p:cNvPr id="14" name="Rectangle 13"/>
          <p:cNvSpPr/>
          <p:nvPr/>
        </p:nvSpPr>
        <p:spPr>
          <a:xfrm>
            <a:off x="7258050" y="1905000"/>
            <a:ext cx="438150" cy="426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rot="16200000">
            <a:off x="5453451" y="4029044"/>
            <a:ext cx="3886201" cy="400110"/>
          </a:xfrm>
          <a:prstGeom prst="rect">
            <a:avLst/>
          </a:prstGeom>
          <a:noFill/>
        </p:spPr>
        <p:txBody>
          <a:bodyPr wrap="square" rtlCol="0">
            <a:spAutoFit/>
          </a:bodyPr>
          <a:lstStyle/>
          <a:p>
            <a:pPr algn="ctr"/>
            <a:r>
              <a:rPr lang="en-US" sz="2000" b="1" dirty="0" smtClean="0">
                <a:solidFill>
                  <a:schemeClr val="bg1"/>
                </a:solidFill>
                <a:latin typeface="+mj-lt"/>
              </a:rPr>
              <a:t> Professional behavior</a:t>
            </a:r>
            <a:endParaRPr lang="en-US" sz="2000" b="1" dirty="0">
              <a:solidFill>
                <a:schemeClr val="bg1"/>
              </a:solidFill>
              <a:latin typeface="+mj-lt"/>
            </a:endParaRPr>
          </a:p>
        </p:txBody>
      </p:sp>
      <p:sp>
        <p:nvSpPr>
          <p:cNvPr id="16" name="Rectangle 15"/>
          <p:cNvSpPr/>
          <p:nvPr/>
        </p:nvSpPr>
        <p:spPr>
          <a:xfrm>
            <a:off x="4095750" y="1828800"/>
            <a:ext cx="400050" cy="434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rot="16200000">
            <a:off x="2066955" y="3724246"/>
            <a:ext cx="4343401" cy="400110"/>
          </a:xfrm>
          <a:prstGeom prst="rect">
            <a:avLst/>
          </a:prstGeom>
          <a:noFill/>
        </p:spPr>
        <p:txBody>
          <a:bodyPr wrap="square" rtlCol="0">
            <a:spAutoFit/>
          </a:bodyPr>
          <a:lstStyle/>
          <a:p>
            <a:r>
              <a:rPr lang="en-US" sz="2000" b="1" dirty="0" smtClean="0">
                <a:solidFill>
                  <a:schemeClr val="bg1"/>
                </a:solidFill>
                <a:latin typeface="+mj-lt"/>
              </a:rPr>
              <a:t>Professional competence and due care</a:t>
            </a:r>
            <a:endParaRPr lang="en-US" sz="2000" b="1" dirty="0">
              <a:solidFill>
                <a:schemeClr val="bg1"/>
              </a:solidFill>
              <a:latin typeface="+mj-lt"/>
            </a:endParaRPr>
          </a:p>
        </p:txBody>
      </p:sp>
    </p:spTree>
    <p:extLst>
      <p:ext uri="{BB962C8B-B14F-4D97-AF65-F5344CB8AC3E}">
        <p14:creationId xmlns:p14="http://schemas.microsoft.com/office/powerpoint/2010/main" val="394707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kumimoji="0" lang="en-US" sz="3600" b="1" i="0" u="none" strike="noStrike" kern="1200" cap="none" spc="0" normalizeH="0" baseline="0" dirty="0" smtClean="0">
                <a:ln>
                  <a:noFill/>
                </a:ln>
                <a:solidFill>
                  <a:schemeClr val="bg1"/>
                </a:solidFill>
                <a:effectLst/>
                <a:uLnTx/>
                <a:uFillTx/>
                <a:latin typeface="+mj-lt"/>
                <a:ea typeface="+mj-ea"/>
                <a:cs typeface="+mj-cs"/>
              </a:rPr>
              <a:t>Key Takeaways</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Rectangle 5"/>
          <p:cNvSpPr/>
          <p:nvPr/>
        </p:nvSpPr>
        <p:spPr>
          <a:xfrm>
            <a:off x="533400" y="1143000"/>
            <a:ext cx="4572000" cy="461665"/>
          </a:xfrm>
          <a:prstGeom prst="rect">
            <a:avLst/>
          </a:prstGeom>
        </p:spPr>
        <p:txBody>
          <a:bodyPr>
            <a:spAutoFit/>
          </a:bodyPr>
          <a:lstStyle/>
          <a:p>
            <a:pPr marL="355600" indent="-342900">
              <a:lnSpc>
                <a:spcPct val="100000"/>
              </a:lnSpc>
              <a:spcBef>
                <a:spcPts val="100"/>
              </a:spcBef>
              <a:buChar char="•"/>
              <a:tabLst>
                <a:tab pos="354965" algn="l"/>
                <a:tab pos="355600" algn="l"/>
              </a:tabLst>
            </a:pPr>
            <a:endParaRPr lang="en-US" sz="2400" dirty="0">
              <a:solidFill>
                <a:schemeClr val="tx2">
                  <a:lumMod val="75000"/>
                </a:schemeClr>
              </a:solidFill>
              <a:latin typeface="Arial"/>
              <a:cs typeface="Arial"/>
            </a:endParaRPr>
          </a:p>
        </p:txBody>
      </p:sp>
      <p:sp>
        <p:nvSpPr>
          <p:cNvPr id="9" name="Content Placeholder 2"/>
          <p:cNvSpPr>
            <a:spLocks noGrp="1"/>
          </p:cNvSpPr>
          <p:nvPr>
            <p:ph idx="1"/>
          </p:nvPr>
        </p:nvSpPr>
        <p:spPr>
          <a:xfrm>
            <a:off x="304800" y="1066800"/>
            <a:ext cx="5029200" cy="4724400"/>
          </a:xfrm>
        </p:spPr>
        <p:txBody>
          <a:bodyPr>
            <a:noAutofit/>
          </a:bodyPr>
          <a:lstStyle/>
          <a:p>
            <a:pPr lvl="0" algn="just">
              <a:spcBef>
                <a:spcPts val="40"/>
              </a:spcBef>
              <a:buFont typeface="Arial"/>
              <a:buChar char="•"/>
            </a:pPr>
            <a:endParaRPr lang="en-US" sz="1700" dirty="0">
              <a:solidFill>
                <a:schemeClr val="accent1">
                  <a:lumMod val="75000"/>
                </a:schemeClr>
              </a:solidFill>
              <a:latin typeface="+mj-lt"/>
            </a:endParaRPr>
          </a:p>
          <a:p>
            <a:pPr lvl="0" algn="just">
              <a:spcBef>
                <a:spcPts val="40"/>
              </a:spcBef>
              <a:buFont typeface="Arial"/>
              <a:buChar char="•"/>
            </a:pPr>
            <a:r>
              <a:rPr lang="en-US" sz="1700" b="1" i="1" dirty="0">
                <a:solidFill>
                  <a:schemeClr val="accent1">
                    <a:lumMod val="75000"/>
                  </a:schemeClr>
                </a:solidFill>
                <a:latin typeface="+mj-lt"/>
              </a:rPr>
              <a:t>Common questions by all: </a:t>
            </a:r>
          </a:p>
          <a:p>
            <a:pPr lvl="1" algn="just">
              <a:spcBef>
                <a:spcPts val="40"/>
              </a:spcBef>
              <a:buFont typeface="Arial"/>
              <a:buChar char="•"/>
            </a:pPr>
            <a:endParaRPr lang="en-US" sz="1500" dirty="0">
              <a:solidFill>
                <a:schemeClr val="accent1">
                  <a:lumMod val="75000"/>
                </a:schemeClr>
              </a:solidFill>
              <a:latin typeface="+mj-lt"/>
            </a:endParaRPr>
          </a:p>
          <a:p>
            <a:pPr lvl="1" algn="just">
              <a:spcBef>
                <a:spcPts val="40"/>
              </a:spcBef>
              <a:buFont typeface="Arial"/>
              <a:buChar char="•"/>
            </a:pPr>
            <a:r>
              <a:rPr lang="en-US" sz="1500" dirty="0">
                <a:solidFill>
                  <a:schemeClr val="accent1">
                    <a:lumMod val="75000"/>
                  </a:schemeClr>
                </a:solidFill>
                <a:latin typeface="+mj-lt"/>
              </a:rPr>
              <a:t>If  another person  is not following why should I follow? </a:t>
            </a:r>
          </a:p>
          <a:p>
            <a:pPr lvl="1" algn="just">
              <a:spcBef>
                <a:spcPts val="40"/>
              </a:spcBef>
              <a:buFont typeface="Arial"/>
              <a:buChar char="•"/>
            </a:pPr>
            <a:r>
              <a:rPr lang="en-US" sz="1500" dirty="0">
                <a:solidFill>
                  <a:schemeClr val="accent1">
                    <a:lumMod val="75000"/>
                  </a:schemeClr>
                </a:solidFill>
                <a:latin typeface="+mj-lt"/>
              </a:rPr>
              <a:t>If I  have not accept this client, he will get it from other CAs?</a:t>
            </a:r>
          </a:p>
          <a:p>
            <a:pPr lvl="1" algn="just">
              <a:spcBef>
                <a:spcPts val="40"/>
              </a:spcBef>
              <a:buFont typeface="Arial"/>
              <a:buChar char="•"/>
            </a:pPr>
            <a:r>
              <a:rPr lang="en-US" sz="1500" dirty="0">
                <a:solidFill>
                  <a:schemeClr val="accent1">
                    <a:lumMod val="75000"/>
                  </a:schemeClr>
                </a:solidFill>
                <a:latin typeface="+mj-lt"/>
              </a:rPr>
              <a:t>Why should I loose my revenue? </a:t>
            </a:r>
          </a:p>
          <a:p>
            <a:pPr lvl="1" algn="just">
              <a:spcBef>
                <a:spcPts val="40"/>
              </a:spcBef>
              <a:buFont typeface="Arial"/>
              <a:buChar char="•"/>
            </a:pPr>
            <a:endParaRPr lang="en-US" sz="1500" dirty="0">
              <a:solidFill>
                <a:schemeClr val="accent1">
                  <a:lumMod val="75000"/>
                </a:schemeClr>
              </a:solidFill>
              <a:latin typeface="+mj-lt"/>
            </a:endParaRPr>
          </a:p>
          <a:p>
            <a:pPr lvl="0" algn="just">
              <a:spcBef>
                <a:spcPts val="40"/>
              </a:spcBef>
              <a:buFont typeface="Arial"/>
              <a:buChar char="•"/>
            </a:pPr>
            <a:r>
              <a:rPr lang="en-US" sz="1700" dirty="0">
                <a:solidFill>
                  <a:schemeClr val="accent1">
                    <a:lumMod val="75000"/>
                  </a:schemeClr>
                </a:solidFill>
                <a:latin typeface="+mj-lt"/>
              </a:rPr>
              <a:t>In this increased era, more participation by the government, NAFRA implemented, New ethics – would you like to compromise on sweat, prestige, peace, happiness of life etc., </a:t>
            </a:r>
          </a:p>
          <a:p>
            <a:pPr lvl="0" algn="just">
              <a:spcBef>
                <a:spcPts val="40"/>
              </a:spcBef>
              <a:buFont typeface="Arial"/>
              <a:buChar char="•"/>
            </a:pPr>
            <a:endParaRPr lang="en-US" sz="1700" dirty="0">
              <a:solidFill>
                <a:schemeClr val="accent1">
                  <a:lumMod val="75000"/>
                </a:schemeClr>
              </a:solidFill>
              <a:latin typeface="+mj-lt"/>
            </a:endParaRPr>
          </a:p>
          <a:p>
            <a:pPr lvl="0" algn="just">
              <a:spcBef>
                <a:spcPts val="40"/>
              </a:spcBef>
              <a:buFont typeface="Arial"/>
              <a:buChar char="•"/>
            </a:pPr>
            <a:r>
              <a:rPr lang="en-US" sz="1700" dirty="0">
                <a:solidFill>
                  <a:schemeClr val="accent1">
                    <a:lumMod val="75000"/>
                  </a:schemeClr>
                </a:solidFill>
                <a:latin typeface="+mj-lt"/>
              </a:rPr>
              <a:t>Losing a Client: </a:t>
            </a:r>
          </a:p>
          <a:p>
            <a:pPr lvl="1" algn="just">
              <a:spcBef>
                <a:spcPts val="40"/>
              </a:spcBef>
              <a:buFont typeface="Arial"/>
              <a:buChar char="•"/>
            </a:pPr>
            <a:endParaRPr lang="en-US" sz="1500" dirty="0">
              <a:solidFill>
                <a:schemeClr val="accent1">
                  <a:lumMod val="75000"/>
                </a:schemeClr>
              </a:solidFill>
              <a:latin typeface="+mj-lt"/>
            </a:endParaRPr>
          </a:p>
          <a:p>
            <a:pPr lvl="1" algn="just">
              <a:spcBef>
                <a:spcPts val="40"/>
              </a:spcBef>
              <a:buFont typeface="Arial"/>
              <a:buChar char="•"/>
            </a:pPr>
            <a:r>
              <a:rPr lang="en-US" sz="1500" dirty="0">
                <a:solidFill>
                  <a:schemeClr val="accent1">
                    <a:lumMod val="75000"/>
                  </a:schemeClr>
                </a:solidFill>
                <a:latin typeface="+mj-lt"/>
              </a:rPr>
              <a:t>Emotional disturbance for a day</a:t>
            </a:r>
          </a:p>
          <a:p>
            <a:pPr lvl="1" algn="just">
              <a:spcBef>
                <a:spcPts val="40"/>
              </a:spcBef>
              <a:buFont typeface="Arial"/>
              <a:buChar char="•"/>
            </a:pPr>
            <a:r>
              <a:rPr lang="en-US" sz="1500" dirty="0">
                <a:solidFill>
                  <a:schemeClr val="accent1">
                    <a:lumMod val="75000"/>
                  </a:schemeClr>
                </a:solidFill>
                <a:latin typeface="+mj-lt"/>
              </a:rPr>
              <a:t>Professional disturbance for a month</a:t>
            </a:r>
          </a:p>
          <a:p>
            <a:pPr lvl="1" algn="just">
              <a:spcBef>
                <a:spcPts val="40"/>
              </a:spcBef>
              <a:buFont typeface="Arial"/>
              <a:buChar char="•"/>
            </a:pPr>
            <a:r>
              <a:rPr lang="en-US" sz="1500" dirty="0">
                <a:solidFill>
                  <a:schemeClr val="accent1">
                    <a:lumMod val="75000"/>
                  </a:schemeClr>
                </a:solidFill>
                <a:latin typeface="+mj-lt"/>
              </a:rPr>
              <a:t>Financial disturbance for a year </a:t>
            </a:r>
          </a:p>
          <a:p>
            <a:pPr lvl="0" algn="just">
              <a:spcBef>
                <a:spcPts val="40"/>
              </a:spcBef>
              <a:buFont typeface="Arial"/>
              <a:buChar char="•"/>
            </a:pPr>
            <a:endParaRPr lang="en-US" sz="1700" dirty="0">
              <a:solidFill>
                <a:schemeClr val="accent1">
                  <a:lumMod val="75000"/>
                </a:schemeClr>
              </a:solidFill>
              <a:latin typeface="+mj-lt"/>
            </a:endParaRPr>
          </a:p>
          <a:p>
            <a:pPr lvl="0" algn="just">
              <a:spcBef>
                <a:spcPts val="40"/>
              </a:spcBef>
              <a:buNone/>
            </a:pPr>
            <a:endParaRPr lang="en-US" sz="2800" b="1" i="1" dirty="0">
              <a:solidFill>
                <a:schemeClr val="accent1">
                  <a:lumMod val="75000"/>
                </a:schemeClr>
              </a:solidFill>
              <a:latin typeface="+mj-lt"/>
            </a:endParaRPr>
          </a:p>
          <a:p>
            <a:pPr lvl="0" algn="just">
              <a:spcBef>
                <a:spcPts val="40"/>
              </a:spcBef>
              <a:buFont typeface="Arial"/>
              <a:buChar char="•"/>
            </a:pPr>
            <a:endParaRPr lang="en-US" sz="1700" b="1" i="1" spc="-5" dirty="0">
              <a:solidFill>
                <a:schemeClr val="accent1">
                  <a:lumMod val="75000"/>
                </a:schemeClr>
              </a:solidFill>
              <a:latin typeface="+mj-lt"/>
              <a:cs typeface="Arial"/>
            </a:endParaRPr>
          </a:p>
          <a:p>
            <a:pPr lvl="0" algn="just">
              <a:spcBef>
                <a:spcPts val="40"/>
              </a:spcBef>
              <a:buFont typeface="Arial"/>
              <a:buChar char="•"/>
            </a:pPr>
            <a:endParaRPr lang="en-US" sz="1700" dirty="0">
              <a:solidFill>
                <a:schemeClr val="accent1">
                  <a:lumMod val="75000"/>
                </a:schemeClr>
              </a:solidFill>
              <a:latin typeface="+mj-lt"/>
            </a:endParaRPr>
          </a:p>
        </p:txBody>
      </p:sp>
      <p:sp>
        <p:nvSpPr>
          <p:cNvPr id="7" name="TextBox 6"/>
          <p:cNvSpPr txBox="1"/>
          <p:nvPr/>
        </p:nvSpPr>
        <p:spPr>
          <a:xfrm>
            <a:off x="533400" y="6243935"/>
            <a:ext cx="7696200" cy="461665"/>
          </a:xfrm>
          <a:prstGeom prst="rect">
            <a:avLst/>
          </a:prstGeom>
          <a:noFill/>
        </p:spPr>
        <p:txBody>
          <a:bodyPr wrap="square" rtlCol="0">
            <a:spAutoFit/>
          </a:bodyPr>
          <a:lstStyle/>
          <a:p>
            <a:pPr lvl="0" algn="just">
              <a:spcBef>
                <a:spcPts val="40"/>
              </a:spcBef>
              <a:buNone/>
            </a:pPr>
            <a:r>
              <a:rPr lang="en-US" sz="2400" b="1" i="1" dirty="0">
                <a:solidFill>
                  <a:schemeClr val="accent1">
                    <a:lumMod val="75000"/>
                  </a:schemeClr>
                </a:solidFill>
              </a:rPr>
              <a:t>Minuscule at times may lead to massive destruction</a:t>
            </a:r>
            <a:endParaRPr lang="en-US" sz="2400" dirty="0"/>
          </a:p>
        </p:txBody>
      </p:sp>
      <p:pic>
        <p:nvPicPr>
          <p:cNvPr id="29698" name="Picture 2"/>
          <p:cNvPicPr>
            <a:picLocks noChangeAspect="1" noChangeArrowheads="1"/>
          </p:cNvPicPr>
          <p:nvPr/>
        </p:nvPicPr>
        <p:blipFill>
          <a:blip r:embed="rId2"/>
          <a:srcRect/>
          <a:stretch>
            <a:fillRect/>
          </a:stretch>
        </p:blipFill>
        <p:spPr bwMode="auto">
          <a:xfrm>
            <a:off x="5791200" y="1676400"/>
            <a:ext cx="2895600" cy="4191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kumimoji="0" lang="en-US" sz="3600" b="1" i="0" u="none" strike="noStrike" kern="1200" cap="none" spc="0" normalizeH="0" baseline="0" dirty="0">
                <a:ln>
                  <a:noFill/>
                </a:ln>
                <a:solidFill>
                  <a:schemeClr val="bg1"/>
                </a:solidFill>
                <a:effectLst/>
                <a:uLnTx/>
                <a:uFillTx/>
                <a:latin typeface="+mj-lt"/>
                <a:ea typeface="+mj-ea"/>
                <a:cs typeface="+mj-cs"/>
              </a:rPr>
              <a:t>One Mantra</a:t>
            </a:r>
            <a:r>
              <a:rPr kumimoji="0" lang="en-US" sz="3600" b="1" i="0" u="none" strike="noStrike" kern="1200" cap="none" spc="0" normalizeH="0" dirty="0">
                <a:ln>
                  <a:noFill/>
                </a:ln>
                <a:solidFill>
                  <a:schemeClr val="bg1"/>
                </a:solidFill>
                <a:effectLst/>
                <a:uLnTx/>
                <a:uFillTx/>
                <a:latin typeface="+mj-lt"/>
                <a:ea typeface="+mj-ea"/>
                <a:cs typeface="+mj-cs"/>
              </a:rPr>
              <a:t> – Self </a:t>
            </a:r>
            <a:r>
              <a:rPr lang="en-US" sz="3600" b="1" dirty="0">
                <a:solidFill>
                  <a:schemeClr val="bg1"/>
                </a:solidFill>
                <a:latin typeface="+mj-lt"/>
                <a:ea typeface="+mj-ea"/>
                <a:cs typeface="+mj-cs"/>
              </a:rPr>
              <a:t>C</a:t>
            </a:r>
            <a:r>
              <a:rPr kumimoji="0" lang="en-US" sz="3600" b="1" i="0" u="none" strike="noStrike" kern="1200" cap="none" spc="0" normalizeH="0" dirty="0">
                <a:ln>
                  <a:noFill/>
                </a:ln>
                <a:solidFill>
                  <a:schemeClr val="bg1"/>
                </a:solidFill>
                <a:effectLst/>
                <a:uLnTx/>
                <a:uFillTx/>
                <a:latin typeface="+mj-lt"/>
                <a:ea typeface="+mj-ea"/>
                <a:cs typeface="+mj-cs"/>
              </a:rPr>
              <a:t>onsciousness  </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Rectangle 5"/>
          <p:cNvSpPr/>
          <p:nvPr/>
        </p:nvSpPr>
        <p:spPr>
          <a:xfrm>
            <a:off x="533400" y="1143000"/>
            <a:ext cx="4572000" cy="461665"/>
          </a:xfrm>
          <a:prstGeom prst="rect">
            <a:avLst/>
          </a:prstGeom>
        </p:spPr>
        <p:txBody>
          <a:bodyPr>
            <a:spAutoFit/>
          </a:bodyPr>
          <a:lstStyle/>
          <a:p>
            <a:pPr marL="355600" indent="-342900">
              <a:lnSpc>
                <a:spcPct val="100000"/>
              </a:lnSpc>
              <a:spcBef>
                <a:spcPts val="100"/>
              </a:spcBef>
              <a:buChar char="•"/>
              <a:tabLst>
                <a:tab pos="354965" algn="l"/>
                <a:tab pos="355600" algn="l"/>
              </a:tabLst>
            </a:pPr>
            <a:endParaRPr lang="en-US" sz="2400" dirty="0">
              <a:solidFill>
                <a:schemeClr val="tx2">
                  <a:lumMod val="75000"/>
                </a:schemeClr>
              </a:solidFill>
              <a:latin typeface="Arial"/>
              <a:cs typeface="Arial"/>
            </a:endParaRPr>
          </a:p>
        </p:txBody>
      </p:sp>
      <p:sp>
        <p:nvSpPr>
          <p:cNvPr id="9" name="Content Placeholder 2"/>
          <p:cNvSpPr>
            <a:spLocks noGrp="1"/>
          </p:cNvSpPr>
          <p:nvPr>
            <p:ph idx="1"/>
          </p:nvPr>
        </p:nvSpPr>
        <p:spPr>
          <a:xfrm>
            <a:off x="228600" y="1752600"/>
            <a:ext cx="5181600" cy="4191000"/>
          </a:xfrm>
        </p:spPr>
        <p:txBody>
          <a:bodyPr>
            <a:noAutofit/>
          </a:bodyPr>
          <a:lstStyle/>
          <a:p>
            <a:pPr lvl="0" algn="just">
              <a:spcBef>
                <a:spcPts val="40"/>
              </a:spcBef>
              <a:buFont typeface="Arial"/>
              <a:buChar char="•"/>
            </a:pPr>
            <a:endParaRPr lang="en-US" sz="2000" dirty="0">
              <a:solidFill>
                <a:schemeClr val="accent1">
                  <a:lumMod val="75000"/>
                </a:schemeClr>
              </a:solidFill>
              <a:latin typeface="+mj-lt"/>
            </a:endParaRPr>
          </a:p>
          <a:p>
            <a:pPr lvl="0" algn="just">
              <a:spcBef>
                <a:spcPts val="40"/>
              </a:spcBef>
              <a:buFont typeface="Arial"/>
              <a:buChar char="•"/>
            </a:pPr>
            <a:r>
              <a:rPr lang="en-US" sz="2000" b="1" spc="-5" dirty="0">
                <a:solidFill>
                  <a:schemeClr val="accent1">
                    <a:lumMod val="75000"/>
                  </a:schemeClr>
                </a:solidFill>
                <a:latin typeface="+mj-lt"/>
                <a:cs typeface="Arial"/>
              </a:rPr>
              <a:t>Be Cautious while signing – double check before signing </a:t>
            </a:r>
          </a:p>
          <a:p>
            <a:pPr lvl="0" algn="just">
              <a:spcBef>
                <a:spcPts val="40"/>
              </a:spcBef>
              <a:buFont typeface="Arial"/>
              <a:buChar char="•"/>
            </a:pPr>
            <a:endParaRPr lang="en-US" sz="2000" b="1" spc="-5" dirty="0">
              <a:solidFill>
                <a:schemeClr val="accent1">
                  <a:lumMod val="75000"/>
                </a:schemeClr>
              </a:solidFill>
              <a:latin typeface="+mj-lt"/>
              <a:cs typeface="Arial"/>
            </a:endParaRPr>
          </a:p>
          <a:p>
            <a:pPr lvl="0" algn="just">
              <a:spcBef>
                <a:spcPts val="40"/>
              </a:spcBef>
              <a:buFont typeface="Arial"/>
              <a:buChar char="•"/>
            </a:pPr>
            <a:r>
              <a:rPr lang="en-US" sz="2000" b="1" spc="-5" dirty="0">
                <a:solidFill>
                  <a:schemeClr val="accent1">
                    <a:lumMod val="75000"/>
                  </a:schemeClr>
                </a:solidFill>
                <a:latin typeface="+mj-lt"/>
                <a:cs typeface="Arial"/>
              </a:rPr>
              <a:t>Documentation make it more perfect to safe guard you</a:t>
            </a:r>
          </a:p>
          <a:p>
            <a:pPr lvl="0" algn="just">
              <a:spcBef>
                <a:spcPts val="40"/>
              </a:spcBef>
              <a:buFont typeface="Arial"/>
              <a:buChar char="•"/>
            </a:pPr>
            <a:endParaRPr lang="en-US" sz="2000" b="1" spc="-5" dirty="0">
              <a:solidFill>
                <a:schemeClr val="accent1">
                  <a:lumMod val="75000"/>
                </a:schemeClr>
              </a:solidFill>
              <a:latin typeface="+mj-lt"/>
              <a:cs typeface="Arial"/>
            </a:endParaRPr>
          </a:p>
          <a:p>
            <a:pPr lvl="0" algn="just">
              <a:spcBef>
                <a:spcPts val="40"/>
              </a:spcBef>
              <a:buFont typeface="Arial"/>
              <a:buChar char="•"/>
            </a:pPr>
            <a:r>
              <a:rPr lang="en-US" sz="2000" b="1" spc="-5" dirty="0">
                <a:solidFill>
                  <a:schemeClr val="accent1">
                    <a:lumMod val="75000"/>
                  </a:schemeClr>
                </a:solidFill>
                <a:latin typeface="+mj-lt"/>
                <a:cs typeface="Arial"/>
              </a:rPr>
              <a:t>We are working in very Sensitive area, NO emotional attachment with clients – you should know to say “No”</a:t>
            </a:r>
          </a:p>
          <a:p>
            <a:pPr lvl="0" algn="just">
              <a:spcBef>
                <a:spcPts val="40"/>
              </a:spcBef>
              <a:buFont typeface="Arial"/>
              <a:buChar char="•"/>
            </a:pPr>
            <a:endParaRPr lang="en-US" sz="2000" b="1" spc="-5" dirty="0">
              <a:solidFill>
                <a:schemeClr val="accent1">
                  <a:lumMod val="75000"/>
                </a:schemeClr>
              </a:solidFill>
              <a:latin typeface="+mj-lt"/>
              <a:cs typeface="Arial"/>
            </a:endParaRPr>
          </a:p>
        </p:txBody>
      </p:sp>
      <p:sp>
        <p:nvSpPr>
          <p:cNvPr id="7" name="TextBox 6"/>
          <p:cNvSpPr txBox="1"/>
          <p:nvPr/>
        </p:nvSpPr>
        <p:spPr>
          <a:xfrm>
            <a:off x="304800" y="6229290"/>
            <a:ext cx="8839200" cy="492443"/>
          </a:xfrm>
          <a:prstGeom prst="rect">
            <a:avLst/>
          </a:prstGeom>
          <a:noFill/>
        </p:spPr>
        <p:txBody>
          <a:bodyPr wrap="square" rtlCol="0">
            <a:spAutoFit/>
          </a:bodyPr>
          <a:lstStyle/>
          <a:p>
            <a:pPr algn="just">
              <a:spcBef>
                <a:spcPts val="40"/>
              </a:spcBef>
              <a:buNone/>
            </a:pPr>
            <a:r>
              <a:rPr lang="en-US" sz="2600" b="1" dirty="0">
                <a:solidFill>
                  <a:srgbClr val="FF0000"/>
                </a:solidFill>
                <a:latin typeface="+mj-lt"/>
              </a:rPr>
              <a:t>Self imposed discipline is most appropriate than enforced Law</a:t>
            </a:r>
          </a:p>
        </p:txBody>
      </p:sp>
      <p:pic>
        <p:nvPicPr>
          <p:cNvPr id="28674" name="Picture 2"/>
          <p:cNvPicPr>
            <a:picLocks noChangeAspect="1" noChangeArrowheads="1"/>
          </p:cNvPicPr>
          <p:nvPr/>
        </p:nvPicPr>
        <p:blipFill>
          <a:blip r:embed="rId2"/>
          <a:srcRect/>
          <a:stretch>
            <a:fillRect/>
          </a:stretch>
        </p:blipFill>
        <p:spPr bwMode="auto">
          <a:xfrm>
            <a:off x="5638800" y="1828800"/>
            <a:ext cx="3048000" cy="3886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a:spcBef>
                <a:spcPct val="0"/>
              </a:spcBef>
              <a:defRPr/>
            </a:pPr>
            <a:r>
              <a:rPr lang="en-US" sz="2800" b="1" dirty="0" smtClean="0">
                <a:solidFill>
                  <a:schemeClr val="bg1"/>
                </a:solidFill>
                <a:latin typeface="+mj-lt"/>
              </a:rPr>
              <a:t>Be Aware…….</a:t>
            </a:r>
            <a:endParaRPr lang="en-US" sz="2800" b="1" dirty="0">
              <a:solidFill>
                <a:schemeClr val="bg1"/>
              </a:solidFill>
              <a:latin typeface="+mj-lt"/>
            </a:endParaRPr>
          </a:p>
        </p:txBody>
      </p:sp>
      <p:sp>
        <p:nvSpPr>
          <p:cNvPr id="6" name="Rectangle 5"/>
          <p:cNvSpPr/>
          <p:nvPr/>
        </p:nvSpPr>
        <p:spPr>
          <a:xfrm>
            <a:off x="533400" y="1143000"/>
            <a:ext cx="4572000" cy="461665"/>
          </a:xfrm>
          <a:prstGeom prst="rect">
            <a:avLst/>
          </a:prstGeom>
        </p:spPr>
        <p:txBody>
          <a:bodyPr>
            <a:spAutoFit/>
          </a:bodyPr>
          <a:lstStyle/>
          <a:p>
            <a:pPr marL="355600" indent="-342900">
              <a:lnSpc>
                <a:spcPct val="100000"/>
              </a:lnSpc>
              <a:spcBef>
                <a:spcPts val="100"/>
              </a:spcBef>
              <a:buChar char="•"/>
              <a:tabLst>
                <a:tab pos="354965" algn="l"/>
                <a:tab pos="355600" algn="l"/>
              </a:tabLst>
            </a:pPr>
            <a:endParaRPr lang="en-US" sz="2400" dirty="0">
              <a:solidFill>
                <a:schemeClr val="tx2">
                  <a:lumMod val="75000"/>
                </a:schemeClr>
              </a:solidFill>
              <a:latin typeface="Arial"/>
              <a:cs typeface="Arial"/>
            </a:endParaRPr>
          </a:p>
        </p:txBody>
      </p:sp>
      <p:sp>
        <p:nvSpPr>
          <p:cNvPr id="9" name="Rectangle 8"/>
          <p:cNvSpPr/>
          <p:nvPr/>
        </p:nvSpPr>
        <p:spPr>
          <a:xfrm>
            <a:off x="381000" y="1219201"/>
            <a:ext cx="8305800" cy="4708981"/>
          </a:xfrm>
          <a:prstGeom prst="rect">
            <a:avLst/>
          </a:prstGeom>
        </p:spPr>
        <p:txBody>
          <a:bodyPr wrap="square">
            <a:spAutoFit/>
          </a:bodyPr>
          <a:lstStyle/>
          <a:p>
            <a:pPr algn="just"/>
            <a:r>
              <a:rPr lang="en-US" sz="2000" spc="-5" dirty="0" smtClean="0">
                <a:solidFill>
                  <a:schemeClr val="accent1">
                    <a:lumMod val="75000"/>
                  </a:schemeClr>
                </a:solidFill>
                <a:latin typeface="+mj-lt"/>
                <a:cs typeface="Arial"/>
              </a:rPr>
              <a:t>Now a days heart attacks occurring for youngster and middle age in large:</a:t>
            </a:r>
          </a:p>
          <a:p>
            <a:pPr algn="just"/>
            <a:endParaRPr lang="en-US" sz="2000" b="1" spc="-5" dirty="0" smtClean="0">
              <a:solidFill>
                <a:schemeClr val="accent1">
                  <a:lumMod val="75000"/>
                </a:schemeClr>
              </a:solidFill>
              <a:latin typeface="+mj-lt"/>
              <a:cs typeface="Arial"/>
            </a:endParaRPr>
          </a:p>
          <a:p>
            <a:r>
              <a:rPr lang="en-US" sz="2000" b="1" u="sng" spc="-5" dirty="0" smtClean="0">
                <a:solidFill>
                  <a:schemeClr val="accent1">
                    <a:lumMod val="75000"/>
                  </a:schemeClr>
                </a:solidFill>
                <a:latin typeface="+mj-lt"/>
                <a:cs typeface="Arial"/>
              </a:rPr>
              <a:t>To minimize the risk of heart attack, you should take some precautionary measures :</a:t>
            </a:r>
            <a:r>
              <a:rPr lang="en-US" sz="2000" spc="-5" dirty="0" smtClean="0">
                <a:solidFill>
                  <a:schemeClr val="accent1">
                    <a:lumMod val="75000"/>
                  </a:schemeClr>
                </a:solidFill>
                <a:latin typeface="+mj-lt"/>
                <a:cs typeface="Arial"/>
              </a:rPr>
              <a:t/>
            </a:r>
            <a:br>
              <a:rPr lang="en-US" sz="2000" spc="-5" dirty="0" smtClean="0">
                <a:solidFill>
                  <a:schemeClr val="accent1">
                    <a:lumMod val="75000"/>
                  </a:schemeClr>
                </a:solidFill>
                <a:latin typeface="+mj-lt"/>
                <a:cs typeface="Arial"/>
              </a:rPr>
            </a:br>
            <a:endParaRPr lang="en-US" sz="2000" spc="-5" dirty="0" smtClean="0">
              <a:solidFill>
                <a:schemeClr val="accent1">
                  <a:lumMod val="75000"/>
                </a:schemeClr>
              </a:solidFill>
              <a:latin typeface="+mj-lt"/>
              <a:cs typeface="Arial"/>
            </a:endParaRPr>
          </a:p>
          <a:p>
            <a:pPr>
              <a:buFont typeface="Arial" pitchFamily="34" charset="0"/>
              <a:buChar char="•"/>
            </a:pPr>
            <a:r>
              <a:rPr lang="en-US" sz="2000" spc="-5" dirty="0" smtClean="0">
                <a:solidFill>
                  <a:schemeClr val="accent1">
                    <a:lumMod val="75000"/>
                  </a:schemeClr>
                </a:solidFill>
                <a:latin typeface="+mj-lt"/>
                <a:cs typeface="Arial"/>
              </a:rPr>
              <a:t> Do not over-exercise. Exercise for the prevention of heart disease should be done regularly and its intensity should be gradually increased as the body's tolerance and stamina improves.</a:t>
            </a:r>
          </a:p>
          <a:p>
            <a:pPr>
              <a:buFont typeface="Arial" pitchFamily="34" charset="0"/>
              <a:buChar char="•"/>
            </a:pPr>
            <a:r>
              <a:rPr lang="en-US" sz="2000" spc="-5" dirty="0" smtClean="0">
                <a:solidFill>
                  <a:schemeClr val="accent1">
                    <a:lumMod val="75000"/>
                  </a:schemeClr>
                </a:solidFill>
                <a:latin typeface="+mj-lt"/>
                <a:cs typeface="Arial"/>
              </a:rPr>
              <a:t>Sleeping for at least 7-8 hours is necessary for overall well-being.</a:t>
            </a:r>
          </a:p>
          <a:p>
            <a:pPr>
              <a:buFont typeface="Arial" pitchFamily="34" charset="0"/>
              <a:buChar char="•"/>
            </a:pPr>
            <a:r>
              <a:rPr lang="en-US" sz="2000" spc="-5" dirty="0" smtClean="0">
                <a:solidFill>
                  <a:schemeClr val="accent1">
                    <a:lumMod val="75000"/>
                  </a:schemeClr>
                </a:solidFill>
                <a:latin typeface="+mj-lt"/>
                <a:cs typeface="Arial"/>
              </a:rPr>
              <a:t>Smoking and alcohol intake should be avoided completely.</a:t>
            </a:r>
          </a:p>
          <a:p>
            <a:pPr>
              <a:buFont typeface="Arial" pitchFamily="34" charset="0"/>
              <a:buChar char="•"/>
            </a:pPr>
            <a:r>
              <a:rPr lang="en-US" sz="2000" spc="-5" dirty="0" smtClean="0">
                <a:solidFill>
                  <a:schemeClr val="accent1">
                    <a:lumMod val="75000"/>
                  </a:schemeClr>
                </a:solidFill>
                <a:latin typeface="+mj-lt"/>
                <a:cs typeface="Arial"/>
              </a:rPr>
              <a:t>Reduce mental stress by doing regular yoga and other stress management exercises. </a:t>
            </a:r>
          </a:p>
          <a:p>
            <a:pPr>
              <a:buFont typeface="Arial" pitchFamily="34" charset="0"/>
              <a:buChar char="•"/>
            </a:pPr>
            <a:r>
              <a:rPr lang="en-US" sz="2000" spc="-5" dirty="0" smtClean="0">
                <a:solidFill>
                  <a:schemeClr val="accent1">
                    <a:lumMod val="75000"/>
                  </a:schemeClr>
                </a:solidFill>
                <a:latin typeface="+mj-lt"/>
                <a:cs typeface="Arial"/>
              </a:rPr>
              <a:t>To keep you hydrated, drink plenty of water throughout the day.</a:t>
            </a:r>
          </a:p>
          <a:p>
            <a:pPr>
              <a:buFont typeface="Arial" pitchFamily="34" charset="0"/>
              <a:buChar char="•"/>
            </a:pPr>
            <a:r>
              <a:rPr lang="en-US" sz="2000" spc="-5" dirty="0" smtClean="0">
                <a:solidFill>
                  <a:schemeClr val="accent1">
                    <a:lumMod val="75000"/>
                  </a:schemeClr>
                </a:solidFill>
                <a:latin typeface="+mj-lt"/>
                <a:cs typeface="Arial"/>
              </a:rPr>
              <a:t>Also, keep sugary drinks and excessive caffeine intake under check.</a:t>
            </a:r>
          </a:p>
          <a:p>
            <a:pPr algn="just"/>
            <a:endParaRPr lang="en-US" sz="2000" b="1" spc="-5" dirty="0">
              <a:solidFill>
                <a:schemeClr val="accent1">
                  <a:lumMod val="75000"/>
                </a:schemeClr>
              </a:solidFill>
              <a:latin typeface="+mj-lt"/>
              <a:cs typeface="Arial"/>
            </a:endParaRPr>
          </a:p>
        </p:txBody>
      </p:sp>
      <p:sp>
        <p:nvSpPr>
          <p:cNvPr id="10" name="Oval 9"/>
          <p:cNvSpPr/>
          <p:nvPr/>
        </p:nvSpPr>
        <p:spPr>
          <a:xfrm>
            <a:off x="533400" y="56388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Stress – worried, sad, unhappy</a:t>
            </a:r>
            <a:endParaRPr lang="en-US"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che0702\Tax Team\Images\1056328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817" y="1905000"/>
            <a:ext cx="6593983"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2743200"/>
            <a:ext cx="1828800" cy="369332"/>
          </a:xfrm>
          <a:prstGeom prst="rect">
            <a:avLst/>
          </a:prstGeom>
          <a:noFill/>
        </p:spPr>
        <p:txBody>
          <a:bodyPr wrap="square" rtlCol="0">
            <a:spAutoFit/>
          </a:bodyPr>
          <a:lstStyle/>
          <a:p>
            <a:pPr algn="ctr"/>
            <a:r>
              <a:rPr lang="en-US" b="1" dirty="0" smtClean="0">
                <a:solidFill>
                  <a:srgbClr val="002776"/>
                </a:solidFill>
                <a:latin typeface="+mj-lt"/>
              </a:rPr>
              <a:t>Family time</a:t>
            </a:r>
            <a:endParaRPr lang="en-US" dirty="0">
              <a:solidFill>
                <a:srgbClr val="002776"/>
              </a:solidFill>
              <a:latin typeface="+mj-lt"/>
            </a:endParaRPr>
          </a:p>
        </p:txBody>
      </p:sp>
      <p:sp>
        <p:nvSpPr>
          <p:cNvPr id="6" name="TextBox 5"/>
          <p:cNvSpPr txBox="1"/>
          <p:nvPr/>
        </p:nvSpPr>
        <p:spPr>
          <a:xfrm>
            <a:off x="5181600" y="2743200"/>
            <a:ext cx="1702231" cy="646331"/>
          </a:xfrm>
          <a:prstGeom prst="rect">
            <a:avLst/>
          </a:prstGeom>
          <a:noFill/>
        </p:spPr>
        <p:txBody>
          <a:bodyPr wrap="square" rtlCol="0">
            <a:spAutoFit/>
          </a:bodyPr>
          <a:lstStyle/>
          <a:p>
            <a:pPr algn="ctr"/>
            <a:r>
              <a:rPr lang="en-US" b="1" dirty="0" smtClean="0">
                <a:solidFill>
                  <a:srgbClr val="002776"/>
                </a:solidFill>
                <a:latin typeface="+mj-lt"/>
              </a:rPr>
              <a:t>    Work 8-10 hrs</a:t>
            </a:r>
            <a:endParaRPr lang="en-US" b="1" dirty="0">
              <a:solidFill>
                <a:srgbClr val="002776"/>
              </a:solidFill>
              <a:latin typeface="+mj-lt"/>
            </a:endParaRPr>
          </a:p>
        </p:txBody>
      </p:sp>
      <p:sp>
        <p:nvSpPr>
          <p:cNvPr id="7" name="TextBox 6"/>
          <p:cNvSpPr txBox="1"/>
          <p:nvPr/>
        </p:nvSpPr>
        <p:spPr>
          <a:xfrm>
            <a:off x="7136969" y="2743200"/>
            <a:ext cx="1702231" cy="369332"/>
          </a:xfrm>
          <a:prstGeom prst="rect">
            <a:avLst/>
          </a:prstGeom>
          <a:noFill/>
        </p:spPr>
        <p:txBody>
          <a:bodyPr wrap="square" rtlCol="0">
            <a:spAutoFit/>
          </a:bodyPr>
          <a:lstStyle/>
          <a:p>
            <a:pPr algn="ctr"/>
            <a:r>
              <a:rPr lang="en-US" b="1" dirty="0" smtClean="0">
                <a:solidFill>
                  <a:srgbClr val="002776"/>
                </a:solidFill>
                <a:latin typeface="+mj-lt"/>
              </a:rPr>
              <a:t>Gratitude </a:t>
            </a:r>
          </a:p>
        </p:txBody>
      </p:sp>
      <p:sp>
        <p:nvSpPr>
          <p:cNvPr id="9"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Life is too short – Live it</a:t>
            </a:r>
            <a:r>
              <a:rPr lang="en-US" sz="2800" baseline="0" dirty="0" smtClean="0">
                <a:solidFill>
                  <a:schemeClr val="bg1"/>
                </a:solidFill>
                <a:latin typeface="+mj-lt"/>
                <a:ea typeface="+mj-ea"/>
                <a:cs typeface="+mj-cs"/>
              </a:rPr>
              <a:t>…..</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26626" name="Picture 2"/>
          <p:cNvPicPr>
            <a:picLocks noChangeAspect="1" noChangeArrowheads="1"/>
          </p:cNvPicPr>
          <p:nvPr/>
        </p:nvPicPr>
        <p:blipFill>
          <a:blip r:embed="rId3"/>
          <a:srcRect/>
          <a:stretch>
            <a:fillRect/>
          </a:stretch>
        </p:blipFill>
        <p:spPr bwMode="auto">
          <a:xfrm>
            <a:off x="76200" y="1676400"/>
            <a:ext cx="3245440" cy="4419600"/>
          </a:xfrm>
          <a:prstGeom prst="rect">
            <a:avLst/>
          </a:prstGeom>
          <a:noFill/>
          <a:ln w="9525">
            <a:noFill/>
            <a:miter lim="800000"/>
            <a:headEnd/>
            <a:tailEnd/>
          </a:ln>
          <a:effectLst/>
        </p:spPr>
      </p:pic>
    </p:spTree>
    <p:extLst>
      <p:ext uri="{BB962C8B-B14F-4D97-AF65-F5344CB8AC3E}">
        <p14:creationId xmlns:p14="http://schemas.microsoft.com/office/powerpoint/2010/main" val="93431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0" y="457200"/>
            <a:ext cx="4688425" cy="68580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a:srcRect/>
          <a:stretch>
            <a:fillRect/>
          </a:stretch>
        </p:blipFill>
        <p:spPr bwMode="auto">
          <a:xfrm>
            <a:off x="4648200" y="533400"/>
            <a:ext cx="4495800" cy="7620616"/>
          </a:xfrm>
          <a:prstGeom prst="rect">
            <a:avLst/>
          </a:prstGeom>
          <a:noFill/>
          <a:ln w="9525">
            <a:noFill/>
            <a:miter lim="800000"/>
            <a:headEnd/>
            <a:tailEnd/>
          </a:ln>
          <a:effectLst/>
        </p:spPr>
      </p:pic>
      <p:sp>
        <p:nvSpPr>
          <p:cNvPr id="5" name="Title 1"/>
          <p:cNvSpPr txBox="1">
            <a:spLocks/>
          </p:cNvSpPr>
          <p:nvPr/>
        </p:nvSpPr>
        <p:spPr>
          <a:xfrm>
            <a:off x="0" y="0"/>
            <a:ext cx="9144000" cy="5334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Who made</a:t>
            </a:r>
            <a:r>
              <a:rPr kumimoji="0" lang="en-US" sz="2800" b="0" i="0" u="none" strike="noStrike" kern="1200" cap="none" spc="0" normalizeH="0" noProof="0" dirty="0" smtClean="0">
                <a:ln>
                  <a:noFill/>
                </a:ln>
                <a:solidFill>
                  <a:schemeClr val="bg1"/>
                </a:solidFill>
                <a:effectLst/>
                <a:uLnTx/>
                <a:uFillTx/>
                <a:latin typeface="+mj-lt"/>
                <a:ea typeface="+mj-ea"/>
                <a:cs typeface="+mj-cs"/>
              </a:rPr>
              <a:t> me, what I am today</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srcRect/>
          <a:stretch>
            <a:fillRect/>
          </a:stretch>
        </p:blipFill>
        <p:spPr bwMode="auto">
          <a:xfrm>
            <a:off x="0" y="0"/>
            <a:ext cx="9147813"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1" descr="91561696,48AEC207989A0623A1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Parallelogram 3"/>
          <p:cNvSpPr/>
          <p:nvPr/>
        </p:nvSpPr>
        <p:spPr>
          <a:xfrm>
            <a:off x="76200" y="0"/>
            <a:ext cx="4800600" cy="4495800"/>
          </a:xfrm>
          <a:prstGeom prst="parallelogram">
            <a:avLst>
              <a:gd name="adj" fmla="val 142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CA</a:t>
            </a:r>
            <a:r>
              <a:rPr lang="en-US" sz="2400" b="1" dirty="0">
                <a:solidFill>
                  <a:schemeClr val="bg1"/>
                </a:solidFill>
              </a:rPr>
              <a:t>. Petchi </a:t>
            </a:r>
            <a:r>
              <a:rPr lang="en-US" sz="2400" b="1" dirty="0" smtClean="0">
                <a:solidFill>
                  <a:schemeClr val="bg1"/>
                </a:solidFill>
              </a:rPr>
              <a:t>Kannan</a:t>
            </a:r>
          </a:p>
          <a:p>
            <a:r>
              <a:rPr lang="en-US" sz="2400" b="1" dirty="0" smtClean="0">
                <a:solidFill>
                  <a:schemeClr val="bg1"/>
                </a:solidFill>
              </a:rPr>
              <a:t>email id – petchi@icai.org</a:t>
            </a:r>
            <a:endParaRPr lang="en-US" sz="2400" b="1" dirty="0">
              <a:solidFill>
                <a:schemeClr val="bg1"/>
              </a:solidFill>
            </a:endParaRPr>
          </a:p>
          <a:p>
            <a:endParaRPr lang="en-US" sz="2400" b="1" dirty="0">
              <a:solidFill>
                <a:schemeClr val="bg1"/>
              </a:solidFill>
            </a:endParaRPr>
          </a:p>
        </p:txBody>
      </p:sp>
      <p:sp>
        <p:nvSpPr>
          <p:cNvPr id="5" name="Rectangle 4"/>
          <p:cNvSpPr/>
          <p:nvPr/>
        </p:nvSpPr>
        <p:spPr>
          <a:xfrm>
            <a:off x="-76200" y="0"/>
            <a:ext cx="838200" cy="449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000" b="1" dirty="0" smtClean="0">
                <a:solidFill>
                  <a:schemeClr val="bg1"/>
                </a:solidFill>
                <a:latin typeface="+mj-lt"/>
              </a:rPr>
              <a:t>Who are </a:t>
            </a:r>
            <a:r>
              <a:rPr lang="en-IN" sz="3200" b="1" dirty="0" smtClean="0">
                <a:solidFill>
                  <a:srgbClr val="FFFFFF"/>
                </a:solidFill>
                <a:latin typeface="Arial" panose="020B0604020202020204" pitchFamily="34" charset="0"/>
                <a:cs typeface="Arial" panose="020B0604020202020204" pitchFamily="34" charset="0"/>
              </a:rPr>
              <a:t>Complainants?</a:t>
            </a:r>
            <a:endParaRPr lang="en-US" sz="3000" b="1" dirty="0">
              <a:solidFill>
                <a:schemeClr val="bg1"/>
              </a:solidFill>
              <a:latin typeface="+mj-lt"/>
              <a:ea typeface="+mj-ea"/>
              <a:cs typeface="+mj-cs"/>
            </a:endParaRPr>
          </a:p>
        </p:txBody>
      </p:sp>
      <p:sp>
        <p:nvSpPr>
          <p:cNvPr id="6" name="Rectangle 5"/>
          <p:cNvSpPr/>
          <p:nvPr/>
        </p:nvSpPr>
        <p:spPr>
          <a:xfrm>
            <a:off x="533400" y="1143000"/>
            <a:ext cx="4572000" cy="461665"/>
          </a:xfrm>
          <a:prstGeom prst="rect">
            <a:avLst/>
          </a:prstGeom>
        </p:spPr>
        <p:txBody>
          <a:bodyPr>
            <a:spAutoFit/>
          </a:bodyPr>
          <a:lstStyle/>
          <a:p>
            <a:pPr marL="355600" indent="-342900">
              <a:lnSpc>
                <a:spcPct val="100000"/>
              </a:lnSpc>
              <a:spcBef>
                <a:spcPts val="100"/>
              </a:spcBef>
              <a:buChar char="•"/>
              <a:tabLst>
                <a:tab pos="354965" algn="l"/>
                <a:tab pos="355600" algn="l"/>
              </a:tabLst>
            </a:pPr>
            <a:endParaRPr lang="en-US" sz="2400" dirty="0">
              <a:solidFill>
                <a:schemeClr val="tx2">
                  <a:lumMod val="75000"/>
                </a:schemeClr>
              </a:solidFill>
              <a:latin typeface="Arial"/>
              <a:cs typeface="Arial"/>
            </a:endParaRPr>
          </a:p>
        </p:txBody>
      </p:sp>
      <p:pic>
        <p:nvPicPr>
          <p:cNvPr id="24578" name="Picture 2"/>
          <p:cNvPicPr>
            <a:picLocks noChangeAspect="1" noChangeArrowheads="1"/>
          </p:cNvPicPr>
          <p:nvPr/>
        </p:nvPicPr>
        <p:blipFill>
          <a:blip r:embed="rId2"/>
          <a:srcRect/>
          <a:stretch>
            <a:fillRect/>
          </a:stretch>
        </p:blipFill>
        <p:spPr bwMode="auto">
          <a:xfrm>
            <a:off x="228600" y="1828800"/>
            <a:ext cx="2133600" cy="1611086"/>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2743201" y="1828800"/>
            <a:ext cx="1981200" cy="160020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4876800" y="1828800"/>
            <a:ext cx="2209800" cy="1587623"/>
          </a:xfrm>
          <a:prstGeom prst="rect">
            <a:avLst/>
          </a:prstGeom>
          <a:noFill/>
          <a:ln w="9525">
            <a:noFill/>
            <a:miter lim="800000"/>
            <a:headEnd/>
            <a:tailEnd/>
          </a:ln>
          <a:effectLst/>
        </p:spPr>
      </p:pic>
      <p:pic>
        <p:nvPicPr>
          <p:cNvPr id="24581" name="Picture 5"/>
          <p:cNvPicPr>
            <a:picLocks noChangeAspect="1" noChangeArrowheads="1"/>
          </p:cNvPicPr>
          <p:nvPr/>
        </p:nvPicPr>
        <p:blipFill>
          <a:blip r:embed="rId5"/>
          <a:srcRect/>
          <a:stretch>
            <a:fillRect/>
          </a:stretch>
        </p:blipFill>
        <p:spPr bwMode="auto">
          <a:xfrm>
            <a:off x="7239000" y="1905000"/>
            <a:ext cx="1676400" cy="1447800"/>
          </a:xfrm>
          <a:prstGeom prst="rect">
            <a:avLst/>
          </a:prstGeom>
          <a:noFill/>
          <a:ln w="9525">
            <a:noFill/>
            <a:miter lim="800000"/>
            <a:headEnd/>
            <a:tailEnd/>
          </a:ln>
          <a:effectLst/>
        </p:spPr>
      </p:pic>
      <p:sp>
        <p:nvSpPr>
          <p:cNvPr id="10" name="Rectangle 9"/>
          <p:cNvSpPr/>
          <p:nvPr/>
        </p:nvSpPr>
        <p:spPr>
          <a:xfrm>
            <a:off x="457200" y="3733801"/>
            <a:ext cx="8305800" cy="3124200"/>
          </a:xfrm>
          <a:prstGeom prst="rect">
            <a:avLst/>
          </a:prstGeom>
        </p:spPr>
        <p:txBody>
          <a:bodyPr wrap="square">
            <a:spAutoFit/>
          </a:bodyPr>
          <a:lstStyle/>
          <a:p>
            <a:pPr algn="just">
              <a:buFont typeface="Wingdings" pitchFamily="2" charset="2"/>
              <a:buChar char="Ø"/>
            </a:pPr>
            <a:r>
              <a:rPr lang="en-US" dirty="0" smtClean="0">
                <a:solidFill>
                  <a:schemeClr val="accent1">
                    <a:lumMod val="75000"/>
                  </a:schemeClr>
                </a:solidFill>
              </a:rPr>
              <a:t>Our own family members (wife, brother, aunty, uncle etc., )</a:t>
            </a:r>
          </a:p>
          <a:p>
            <a:pPr algn="just"/>
            <a:endParaRPr lang="en-US" dirty="0" smtClean="0">
              <a:solidFill>
                <a:schemeClr val="accent1">
                  <a:lumMod val="75000"/>
                </a:schemeClr>
              </a:solidFill>
            </a:endParaRPr>
          </a:p>
          <a:p>
            <a:pPr algn="just">
              <a:buFont typeface="Wingdings" pitchFamily="2" charset="2"/>
              <a:buChar char="Ø"/>
            </a:pPr>
            <a:r>
              <a:rPr lang="en-US" dirty="0" smtClean="0">
                <a:solidFill>
                  <a:schemeClr val="accent1">
                    <a:lumMod val="75000"/>
                  </a:schemeClr>
                </a:solidFill>
              </a:rPr>
              <a:t>Users of our services – clients and other authorities </a:t>
            </a:r>
          </a:p>
          <a:p>
            <a:pPr algn="just"/>
            <a:endParaRPr lang="en-US" dirty="0" smtClean="0">
              <a:solidFill>
                <a:schemeClr val="accent1">
                  <a:lumMod val="75000"/>
                </a:schemeClr>
              </a:solidFill>
            </a:endParaRPr>
          </a:p>
          <a:p>
            <a:pPr algn="just">
              <a:buFont typeface="Wingdings" pitchFamily="2" charset="2"/>
              <a:buChar char="Ø"/>
            </a:pPr>
            <a:r>
              <a:rPr lang="en-US" dirty="0" smtClean="0">
                <a:solidFill>
                  <a:schemeClr val="accent1">
                    <a:lumMod val="75000"/>
                  </a:schemeClr>
                </a:solidFill>
              </a:rPr>
              <a:t>Our own Staff members, articled trainees, co-professionals, </a:t>
            </a:r>
          </a:p>
          <a:p>
            <a:pPr algn="just">
              <a:buFont typeface="Wingdings" pitchFamily="2" charset="2"/>
              <a:buChar char="Ø"/>
            </a:pPr>
            <a:endParaRPr lang="en-US" dirty="0" smtClean="0">
              <a:solidFill>
                <a:schemeClr val="accent1">
                  <a:lumMod val="75000"/>
                </a:schemeClr>
              </a:solidFill>
            </a:endParaRPr>
          </a:p>
          <a:p>
            <a:pPr algn="just">
              <a:buFont typeface="Wingdings" pitchFamily="2" charset="2"/>
              <a:buChar char="Ø"/>
            </a:pPr>
            <a:r>
              <a:rPr lang="en-US" dirty="0" smtClean="0">
                <a:solidFill>
                  <a:schemeClr val="accent1">
                    <a:lumMod val="75000"/>
                  </a:schemeClr>
                </a:solidFill>
              </a:rPr>
              <a:t>Total strangers, members against their own partners.</a:t>
            </a:r>
          </a:p>
          <a:p>
            <a:pPr algn="just">
              <a:buFont typeface="Wingdings" pitchFamily="2" charset="2"/>
              <a:buChar char="Ø"/>
            </a:pPr>
            <a:endParaRPr lang="en-US" dirty="0" smtClean="0">
              <a:solidFill>
                <a:schemeClr val="accent1">
                  <a:lumMod val="75000"/>
                </a:schemeClr>
              </a:solidFill>
            </a:endParaRPr>
          </a:p>
          <a:p>
            <a:pPr algn="just">
              <a:buFont typeface="Wingdings" pitchFamily="2" charset="2"/>
              <a:buChar char="Ø"/>
            </a:pPr>
            <a:r>
              <a:rPr lang="en-US" dirty="0" smtClean="0">
                <a:solidFill>
                  <a:schemeClr val="accent1">
                    <a:lumMod val="75000"/>
                  </a:schemeClr>
                </a:solidFill>
              </a:rPr>
              <a:t>Complaints may be filed out of ego clashes, rivalry or as an arm twisting measure.</a:t>
            </a:r>
          </a:p>
          <a:p>
            <a:pPr algn="just"/>
            <a:endParaRPr lang="en-US" dirty="0" smtClean="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6125"/>
            <a:ext cx="8458200" cy="4708981"/>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CA Guilty of Professional Misconduct for using Abusive Language</a:t>
            </a:r>
          </a:p>
          <a:p>
            <a:pPr algn="just">
              <a:buClr>
                <a:srgbClr val="F89634"/>
              </a:buClr>
              <a:buFont typeface="Calibri" panose="020F0502020204030204" pitchFamily="34" charset="0"/>
              <a:buChar char="•"/>
            </a:pPr>
            <a:endParaRPr lang="en-US" sz="2000" spc="-5" dirty="0" smtClean="0">
              <a:solidFill>
                <a:schemeClr val="accent1">
                  <a:lumMod val="75000"/>
                </a:schemeClr>
              </a:solidFill>
              <a:latin typeface="+mj-lt"/>
              <a:cs typeface="Arial"/>
            </a:endParaRP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The Board further perused the content of the conversation shared between both the parties in </a:t>
            </a:r>
            <a:r>
              <a:rPr lang="en-US" sz="2000" spc="-5" dirty="0" err="1" smtClean="0">
                <a:solidFill>
                  <a:schemeClr val="accent1">
                    <a:lumMod val="75000"/>
                  </a:schemeClr>
                </a:solidFill>
                <a:latin typeface="+mj-lt"/>
                <a:cs typeface="Arial"/>
              </a:rPr>
              <a:t>Whatsapp</a:t>
            </a:r>
            <a:r>
              <a:rPr lang="en-US" sz="2000" spc="-5" dirty="0" smtClean="0">
                <a:solidFill>
                  <a:schemeClr val="accent1">
                    <a:lumMod val="75000"/>
                  </a:schemeClr>
                </a:solidFill>
                <a:latin typeface="+mj-lt"/>
                <a:cs typeface="Arial"/>
              </a:rPr>
              <a:t> message which reads as follows: </a:t>
            </a:r>
            <a:r>
              <a:rPr lang="en-US" sz="2000" b="1" i="1" spc="-5" dirty="0" smtClean="0">
                <a:solidFill>
                  <a:schemeClr val="accent1">
                    <a:lumMod val="75000"/>
                  </a:schemeClr>
                </a:solidFill>
                <a:latin typeface="+mj-lt"/>
                <a:cs typeface="Arial"/>
              </a:rPr>
              <a:t>“</a:t>
            </a:r>
            <a:r>
              <a:rPr lang="en-US" sz="2000" b="1" i="1" spc="-5" dirty="0" err="1" smtClean="0">
                <a:solidFill>
                  <a:schemeClr val="accent1">
                    <a:lumMod val="75000"/>
                  </a:schemeClr>
                </a:solidFill>
                <a:latin typeface="+mj-lt"/>
                <a:cs typeface="Arial"/>
              </a:rPr>
              <a:t>Tera</a:t>
            </a:r>
            <a:r>
              <a:rPr lang="en-US" sz="2000" b="1" i="1" spc="-5" dirty="0" smtClean="0">
                <a:solidFill>
                  <a:schemeClr val="accent1">
                    <a:lumMod val="75000"/>
                  </a:schemeClr>
                </a:solidFill>
                <a:latin typeface="+mj-lt"/>
                <a:cs typeface="Arial"/>
              </a:rPr>
              <a:t> audio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bhaiyo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aur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beti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sasuraf</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bhej</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diya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maine.Teri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kartut</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gharwalo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aur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relative </a:t>
            </a:r>
            <a:r>
              <a:rPr lang="en-US" sz="2000" b="1" i="1" spc="-5" dirty="0" err="1" smtClean="0">
                <a:solidFill>
                  <a:schemeClr val="accent1">
                    <a:lumMod val="75000"/>
                  </a:schemeClr>
                </a:solidFill>
                <a:latin typeface="+mj-lt"/>
                <a:cs typeface="Arial"/>
              </a:rPr>
              <a:t>ko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bhej</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raha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huu</a:t>
            </a:r>
            <a:r>
              <a:rPr lang="en-US" sz="2000" b="1" i="1" spc="-5" dirty="0" smtClean="0">
                <a:solidFill>
                  <a:schemeClr val="accent1">
                    <a:lumMod val="75000"/>
                  </a:schemeClr>
                </a:solidFill>
                <a:latin typeface="+mj-lt"/>
                <a:cs typeface="Arial"/>
              </a:rPr>
              <a:t>.”“</a:t>
            </a:r>
            <a:r>
              <a:rPr lang="en-US" sz="2000" b="1" i="1" spc="-5" dirty="0" err="1" smtClean="0">
                <a:solidFill>
                  <a:schemeClr val="accent1">
                    <a:lumMod val="75000"/>
                  </a:schemeClr>
                </a:solidFill>
                <a:latin typeface="+mj-lt"/>
                <a:cs typeface="Arial"/>
              </a:rPr>
              <a:t>Mahila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aayog</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ek</a:t>
            </a:r>
            <a:r>
              <a:rPr lang="en-US" sz="2000" b="1" i="1" spc="-5" dirty="0" smtClean="0">
                <a:solidFill>
                  <a:schemeClr val="accent1">
                    <a:lumMod val="75000"/>
                  </a:schemeClr>
                </a:solidFill>
                <a:latin typeface="+mj-lt"/>
                <a:cs typeface="Arial"/>
              </a:rPr>
              <a:t> letter </a:t>
            </a:r>
            <a:r>
              <a:rPr lang="en-US" sz="2000" b="1" i="1" spc="-5" dirty="0" err="1" smtClean="0">
                <a:solidFill>
                  <a:schemeClr val="accent1">
                    <a:lumMod val="75000"/>
                  </a:schemeClr>
                </a:solidFill>
                <a:latin typeface="+mj-lt"/>
                <a:cs typeface="Arial"/>
              </a:rPr>
              <a:t>jama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kara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diya</a:t>
            </a:r>
            <a:r>
              <a:rPr lang="en-US" sz="2000" b="1" i="1" spc="-5" dirty="0" smtClean="0">
                <a:solidFill>
                  <a:schemeClr val="accent1">
                    <a:lumMod val="75000"/>
                  </a:schemeClr>
                </a:solidFill>
                <a:latin typeface="+mj-lt"/>
                <a:cs typeface="Arial"/>
              </a:rPr>
              <a:t> ha/ </a:t>
            </a:r>
            <a:r>
              <a:rPr lang="en-US" sz="2000" b="1" i="1" spc="-5" dirty="0" err="1" smtClean="0">
                <a:solidFill>
                  <a:schemeClr val="accent1">
                    <a:lumMod val="75000"/>
                  </a:schemeClr>
                </a:solidFill>
                <a:latin typeface="+mj-lt"/>
                <a:cs typeface="Arial"/>
              </a:rPr>
              <a:t>maine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audio </a:t>
            </a:r>
            <a:r>
              <a:rPr lang="en-US" sz="2000" b="1" i="1" spc="-5" dirty="0" err="1" smtClean="0">
                <a:solidFill>
                  <a:schemeClr val="accent1">
                    <a:lumMod val="75000"/>
                  </a:schemeClr>
                </a:solidFill>
                <a:latin typeface="+mj-lt"/>
                <a:cs typeface="Arial"/>
              </a:rPr>
              <a:t>ke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sath.Mai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soch</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raha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huu</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ek</a:t>
            </a:r>
            <a:r>
              <a:rPr lang="en-US" sz="2000" b="1" i="1" spc="-5" dirty="0" smtClean="0">
                <a:solidFill>
                  <a:schemeClr val="accent1">
                    <a:lumMod val="75000"/>
                  </a:schemeClr>
                </a:solidFill>
                <a:latin typeface="+mj-lt"/>
                <a:cs typeface="Arial"/>
              </a:rPr>
              <a:t> complaint ED, CBI, Interpol </a:t>
            </a:r>
            <a:r>
              <a:rPr lang="en-US" sz="2000" b="1" i="1" spc="-5" dirty="0" err="1" smtClean="0">
                <a:solidFill>
                  <a:schemeClr val="accent1">
                    <a:lumMod val="75000"/>
                  </a:schemeClr>
                </a:solidFill>
                <a:latin typeface="+mj-lt"/>
                <a:cs typeface="Arial"/>
              </a:rPr>
              <a:t>ko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bhej</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duu</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kyu</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tuu</a:t>
            </a:r>
            <a:r>
              <a:rPr lang="en-US" sz="2000" b="1" i="1" spc="-5" dirty="0" smtClean="0">
                <a:solidFill>
                  <a:schemeClr val="accent1">
                    <a:lumMod val="75000"/>
                  </a:schemeClr>
                </a:solidFill>
                <a:latin typeface="+mj-lt"/>
                <a:cs typeface="Arial"/>
              </a:rPr>
              <a:t> Dubai ka don </a:t>
            </a:r>
            <a:r>
              <a:rPr lang="en-US" sz="2000" b="1" i="1" spc="-5" dirty="0" err="1" smtClean="0">
                <a:solidFill>
                  <a:schemeClr val="accent1">
                    <a:lumMod val="75000"/>
                  </a:schemeClr>
                </a:solidFill>
                <a:latin typeface="+mj-lt"/>
                <a:cs typeface="Arial"/>
              </a:rPr>
              <a:t>hai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na</a:t>
            </a:r>
            <a:r>
              <a:rPr lang="en-US" sz="2000" b="1" i="1" spc="-5" dirty="0" smtClean="0">
                <a:solidFill>
                  <a:schemeClr val="accent1">
                    <a:lumMod val="75000"/>
                  </a:schemeClr>
                </a:solidFill>
                <a:latin typeface="+mj-lt"/>
                <a:cs typeface="Arial"/>
              </a:rPr>
              <a:t>”“</a:t>
            </a:r>
            <a:r>
              <a:rPr lang="en-US" sz="2000" b="1" i="1" spc="-5" dirty="0" err="1" smtClean="0">
                <a:solidFill>
                  <a:schemeClr val="accent1">
                    <a:lumMod val="75000"/>
                  </a:schemeClr>
                </a:solidFill>
                <a:latin typeface="+mj-lt"/>
                <a:cs typeface="Arial"/>
              </a:rPr>
              <a:t>Tera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naam</a:t>
            </a:r>
            <a:r>
              <a:rPr lang="en-US" sz="2000" b="1" i="1" spc="-5" dirty="0" smtClean="0">
                <a:solidFill>
                  <a:schemeClr val="accent1">
                    <a:lumMod val="75000"/>
                  </a:schemeClr>
                </a:solidFill>
                <a:latin typeface="+mj-lt"/>
                <a:cs typeface="Arial"/>
              </a:rPr>
              <a:t> to </a:t>
            </a:r>
            <a:r>
              <a:rPr lang="en-US" sz="2000" b="1" i="1" spc="-5" dirty="0" err="1" smtClean="0">
                <a:solidFill>
                  <a:schemeClr val="accent1">
                    <a:lumMod val="75000"/>
                  </a:schemeClr>
                </a:solidFill>
                <a:latin typeface="+mj-lt"/>
                <a:cs typeface="Arial"/>
              </a:rPr>
              <a:t>mujhe</a:t>
            </a:r>
            <a:r>
              <a:rPr lang="en-US" sz="2000" b="1" i="1" spc="-5" dirty="0" smtClean="0">
                <a:solidFill>
                  <a:schemeClr val="accent1">
                    <a:lumMod val="75000"/>
                  </a:schemeClr>
                </a:solidFill>
                <a:latin typeface="+mj-lt"/>
                <a:cs typeface="Arial"/>
              </a:rPr>
              <a:t> ICAI </a:t>
            </a:r>
            <a:r>
              <a:rPr lang="en-US" sz="2000" b="1" i="1" spc="-5" dirty="0" err="1" smtClean="0">
                <a:solidFill>
                  <a:schemeClr val="accent1">
                    <a:lumMod val="75000"/>
                  </a:schemeClr>
                </a:solidFill>
                <a:latin typeface="+mj-lt"/>
                <a:cs typeface="Arial"/>
              </a:rPr>
              <a:t>ki</a:t>
            </a:r>
            <a:r>
              <a:rPr lang="en-US" sz="2000" b="1" i="1" spc="-5" dirty="0" smtClean="0">
                <a:solidFill>
                  <a:schemeClr val="accent1">
                    <a:lumMod val="75000"/>
                  </a:schemeClr>
                </a:solidFill>
                <a:latin typeface="+mj-lt"/>
                <a:cs typeface="Arial"/>
              </a:rPr>
              <a:t> history main </a:t>
            </a:r>
            <a:r>
              <a:rPr lang="en-US" sz="2000" b="1" i="1" spc="-5" dirty="0" err="1" smtClean="0">
                <a:solidFill>
                  <a:schemeClr val="accent1">
                    <a:lumMod val="75000"/>
                  </a:schemeClr>
                </a:solidFill>
                <a:latin typeface="+mj-lt"/>
                <a:cs typeface="Arial"/>
              </a:rPr>
              <a:t>dalwana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hai.Tujhe</a:t>
            </a:r>
            <a:r>
              <a:rPr lang="en-US" sz="2000" b="1" i="1" spc="-5" dirty="0" smtClean="0">
                <a:solidFill>
                  <a:schemeClr val="accent1">
                    <a:lumMod val="75000"/>
                  </a:schemeClr>
                </a:solidFill>
                <a:latin typeface="+mj-lt"/>
                <a:cs typeface="Arial"/>
              </a:rPr>
              <a:t> to </a:t>
            </a:r>
            <a:r>
              <a:rPr lang="en-US" sz="2000" b="1" i="1" spc="-5" dirty="0" err="1" smtClean="0">
                <a:solidFill>
                  <a:schemeClr val="accent1">
                    <a:lumMod val="75000"/>
                  </a:schemeClr>
                </a:solidFill>
                <a:latin typeface="+mj-lt"/>
                <a:cs typeface="Arial"/>
              </a:rPr>
              <a:t>mai</a:t>
            </a:r>
            <a:r>
              <a:rPr lang="en-US" sz="2000" b="1" i="1" spc="-5" dirty="0" smtClean="0">
                <a:solidFill>
                  <a:schemeClr val="accent1">
                    <a:lumMod val="75000"/>
                  </a:schemeClr>
                </a:solidFill>
                <a:latin typeface="+mj-lt"/>
                <a:cs typeface="Arial"/>
              </a:rPr>
              <a:t> Dubai </a:t>
            </a:r>
            <a:r>
              <a:rPr lang="en-US" sz="2000" b="1" i="1" spc="-5" dirty="0" err="1" smtClean="0">
                <a:solidFill>
                  <a:schemeClr val="accent1">
                    <a:lumMod val="75000"/>
                  </a:schemeClr>
                </a:solidFill>
                <a:latin typeface="+mj-lt"/>
                <a:cs typeface="Arial"/>
              </a:rPr>
              <a:t>tak</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mashhur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karna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chahta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huu</a:t>
            </a:r>
            <a:r>
              <a:rPr lang="en-US" sz="2000" b="1" i="1" spc="-5" dirty="0" smtClean="0">
                <a:solidFill>
                  <a:schemeClr val="accent1">
                    <a:lumMod val="75000"/>
                  </a:schemeClr>
                </a:solidFill>
                <a:latin typeface="+mj-lt"/>
                <a:cs typeface="Arial"/>
              </a:rPr>
              <a:t>.”Maine </a:t>
            </a:r>
            <a:r>
              <a:rPr lang="en-US" sz="2000" b="1" i="1" spc="-5" dirty="0" err="1" smtClean="0">
                <a:solidFill>
                  <a:schemeClr val="accent1">
                    <a:lumMod val="75000"/>
                  </a:schemeClr>
                </a:solidFill>
                <a:latin typeface="+mj-lt"/>
                <a:cs typeface="Arial"/>
              </a:rPr>
              <a:t>pichle</a:t>
            </a:r>
            <a:r>
              <a:rPr lang="en-US" sz="2000" b="1" i="1" spc="-5" dirty="0" smtClean="0">
                <a:solidFill>
                  <a:schemeClr val="accent1">
                    <a:lumMod val="75000"/>
                  </a:schemeClr>
                </a:solidFill>
                <a:latin typeface="+mj-lt"/>
                <a:cs typeface="Arial"/>
              </a:rPr>
              <a:t> 7 </a:t>
            </a:r>
            <a:r>
              <a:rPr lang="en-US" sz="2000" b="1" i="1" spc="-5" dirty="0" err="1" smtClean="0">
                <a:solidFill>
                  <a:schemeClr val="accent1">
                    <a:lumMod val="75000"/>
                  </a:schemeClr>
                </a:solidFill>
                <a:latin typeface="+mj-lt"/>
                <a:cs typeface="Arial"/>
              </a:rPr>
              <a:t>mahine</a:t>
            </a:r>
            <a:r>
              <a:rPr lang="en-US" sz="2000" b="1" i="1" spc="-5" dirty="0" smtClean="0">
                <a:solidFill>
                  <a:schemeClr val="accent1">
                    <a:lumMod val="75000"/>
                  </a:schemeClr>
                </a:solidFill>
                <a:latin typeface="+mj-lt"/>
                <a:cs typeface="Arial"/>
              </a:rPr>
              <a:t> see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aur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dosto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aur</a:t>
            </a:r>
            <a:r>
              <a:rPr lang="en-US" sz="2000" b="1" i="1" spc="-5" dirty="0" smtClean="0">
                <a:solidFill>
                  <a:schemeClr val="accent1">
                    <a:lumMod val="75000"/>
                  </a:schemeClr>
                </a:solidFill>
                <a:latin typeface="+mj-lt"/>
                <a:cs typeface="Arial"/>
              </a:rPr>
              <a:t> relatives </a:t>
            </a:r>
            <a:r>
              <a:rPr lang="en-US" sz="2000" b="1" i="1" spc="-5" dirty="0" err="1" smtClean="0">
                <a:solidFill>
                  <a:schemeClr val="accent1">
                    <a:lumMod val="75000"/>
                  </a:schemeClr>
                </a:solidFill>
                <a:latin typeface="+mj-lt"/>
                <a:cs typeface="Arial"/>
              </a:rPr>
              <a:t>ko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msg</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bhejkar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pareshan</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kar</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Rakha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Abb</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teri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iss</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pareshani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khatam</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karne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jaa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raha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huu</a:t>
            </a:r>
            <a:r>
              <a:rPr lang="en-US" sz="2000" b="1" i="1" spc="-5" dirty="0" smtClean="0">
                <a:solidFill>
                  <a:schemeClr val="accent1">
                    <a:lumMod val="75000"/>
                  </a:schemeClr>
                </a:solidFill>
                <a:latin typeface="+mj-lt"/>
                <a:cs typeface="Arial"/>
              </a:rPr>
              <a:t>. Monday see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paas</a:t>
            </a:r>
            <a:r>
              <a:rPr lang="en-US" sz="2000" b="1" i="1" spc="-5" dirty="0" smtClean="0">
                <a:solidFill>
                  <a:schemeClr val="accent1">
                    <a:lumMod val="75000"/>
                  </a:schemeClr>
                </a:solidFill>
                <a:latin typeface="+mj-lt"/>
                <a:cs typeface="Arial"/>
              </a:rPr>
              <a:t> our </a:t>
            </a:r>
            <a:r>
              <a:rPr lang="en-US" sz="2000" b="1" i="1" spc="-5" dirty="0" err="1" smtClean="0">
                <a:solidFill>
                  <a:schemeClr val="accent1">
                    <a:lumMod val="75000"/>
                  </a:schemeClr>
                </a:solidFill>
                <a:latin typeface="+mj-lt"/>
                <a:cs typeface="Arial"/>
              </a:rPr>
              <a:t>tere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jankar</a:t>
            </a:r>
            <a:r>
              <a:rPr lang="en-US" sz="2000" b="1" i="1" spc="-5" dirty="0" smtClean="0">
                <a:solidFill>
                  <a:schemeClr val="accent1">
                    <a:lumMod val="75000"/>
                  </a:schemeClr>
                </a:solidFill>
                <a:latin typeface="+mj-lt"/>
                <a:cs typeface="Arial"/>
              </a:rPr>
              <a:t> logo </a:t>
            </a:r>
            <a:r>
              <a:rPr lang="en-US" sz="2000" b="1" i="1" spc="-5" dirty="0" err="1" smtClean="0">
                <a:solidFill>
                  <a:schemeClr val="accent1">
                    <a:lumMod val="75000"/>
                  </a:schemeClr>
                </a:solidFill>
                <a:latin typeface="+mj-lt"/>
                <a:cs typeface="Arial"/>
              </a:rPr>
              <a:t>ke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paas</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abb</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koi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msg</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aur</a:t>
            </a:r>
            <a:r>
              <a:rPr lang="en-US" sz="2000" b="1" i="1" spc="-5" dirty="0" smtClean="0">
                <a:solidFill>
                  <a:schemeClr val="accent1">
                    <a:lumMod val="75000"/>
                  </a:schemeClr>
                </a:solidFill>
                <a:latin typeface="+mj-lt"/>
                <a:cs typeface="Arial"/>
              </a:rPr>
              <a:t> call </a:t>
            </a:r>
            <a:r>
              <a:rPr lang="en-US" sz="2000" b="1" i="1" spc="-5" dirty="0" err="1" smtClean="0">
                <a:solidFill>
                  <a:schemeClr val="accent1">
                    <a:lumMod val="75000"/>
                  </a:schemeClr>
                </a:solidFill>
                <a:latin typeface="+mj-lt"/>
                <a:cs typeface="Arial"/>
              </a:rPr>
              <a:t>nahi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aaye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gaa.Mai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thaak</a:t>
            </a:r>
            <a:r>
              <a:rPr lang="en-US" sz="2000" b="1" i="1" spc="-5" dirty="0" smtClean="0">
                <a:solidFill>
                  <a:schemeClr val="accent1">
                    <a:lumMod val="75000"/>
                  </a:schemeClr>
                </a:solidFill>
                <a:latin typeface="+mj-lt"/>
                <a:cs typeface="Arial"/>
              </a:rPr>
              <a:t> chukka </a:t>
            </a:r>
            <a:r>
              <a:rPr lang="en-US" sz="2000" b="1" i="1" spc="-5" dirty="0" err="1" smtClean="0">
                <a:solidFill>
                  <a:schemeClr val="accent1">
                    <a:lumMod val="75000"/>
                  </a:schemeClr>
                </a:solidFill>
                <a:latin typeface="+mj-lt"/>
                <a:cs typeface="Arial"/>
              </a:rPr>
              <a:t>huu</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tum</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jaise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ganduo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koo</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samjha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samjha</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kee</a:t>
            </a:r>
            <a:r>
              <a:rPr lang="en-US" sz="2000" b="1" i="1" spc="-5" dirty="0" smtClean="0">
                <a:solidFill>
                  <a:schemeClr val="accent1">
                    <a:lumMod val="75000"/>
                  </a:schemeClr>
                </a:solidFill>
                <a:latin typeface="+mj-lt"/>
                <a:cs typeface="Arial"/>
              </a:rPr>
              <a:t> but </a:t>
            </a:r>
            <a:r>
              <a:rPr lang="en-US" sz="2000" b="1" i="1" spc="-5" dirty="0" err="1" smtClean="0">
                <a:solidFill>
                  <a:schemeClr val="accent1">
                    <a:lumMod val="75000"/>
                  </a:schemeClr>
                </a:solidFill>
                <a:latin typeface="+mj-lt"/>
                <a:cs typeface="Arial"/>
              </a:rPr>
              <a:t>kutte</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ki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tedi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puch</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sidhi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nahi</a:t>
            </a:r>
            <a:r>
              <a:rPr lang="en-US" sz="2000" b="1" i="1" spc="-5" dirty="0" smtClean="0">
                <a:solidFill>
                  <a:schemeClr val="accent1">
                    <a:lumMod val="75000"/>
                  </a:schemeClr>
                </a:solidFill>
                <a:latin typeface="+mj-lt"/>
                <a:cs typeface="Arial"/>
              </a:rPr>
              <a:t> ho </a:t>
            </a:r>
            <a:r>
              <a:rPr lang="en-US" sz="2000" b="1" i="1" spc="-5" dirty="0" err="1" smtClean="0">
                <a:solidFill>
                  <a:schemeClr val="accent1">
                    <a:lumMod val="75000"/>
                  </a:schemeClr>
                </a:solidFill>
                <a:latin typeface="+mj-lt"/>
                <a:cs typeface="Arial"/>
              </a:rPr>
              <a:t>saktiYadi</a:t>
            </a:r>
            <a:r>
              <a:rPr lang="en-US" sz="2000" b="1" i="1" spc="-5" dirty="0" smtClean="0">
                <a:solidFill>
                  <a:schemeClr val="accent1">
                    <a:lumMod val="75000"/>
                  </a:schemeClr>
                </a:solidFill>
                <a:latin typeface="+mj-lt"/>
                <a:cs typeface="Arial"/>
              </a:rPr>
              <a:t> main </a:t>
            </a:r>
            <a:r>
              <a:rPr lang="en-US" sz="2000" b="1" i="1" spc="-5" dirty="0" err="1" smtClean="0">
                <a:solidFill>
                  <a:schemeClr val="accent1">
                    <a:lumMod val="75000"/>
                  </a:schemeClr>
                </a:solidFill>
                <a:latin typeface="+mj-lt"/>
                <a:cs typeface="Arial"/>
              </a:rPr>
              <a:t>nahi</a:t>
            </a:r>
            <a:r>
              <a:rPr lang="en-US" sz="2000" b="1" i="1" spc="-5" dirty="0" smtClean="0">
                <a:solidFill>
                  <a:schemeClr val="accent1">
                    <a:lumMod val="75000"/>
                  </a:schemeClr>
                </a:solidFill>
                <a:latin typeface="+mj-lt"/>
                <a:cs typeface="Arial"/>
              </a:rPr>
              <a:t> too </a:t>
            </a:r>
            <a:r>
              <a:rPr lang="en-US" sz="2000" b="1" i="1" spc="-5" dirty="0" err="1" smtClean="0">
                <a:solidFill>
                  <a:schemeClr val="accent1">
                    <a:lumMod val="75000"/>
                  </a:schemeClr>
                </a:solidFill>
                <a:latin typeface="+mj-lt"/>
                <a:cs typeface="Arial"/>
              </a:rPr>
              <a:t>tum</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bhi</a:t>
            </a:r>
            <a:r>
              <a:rPr lang="en-US" sz="2000" b="1" i="1" spc="-5" dirty="0" smtClean="0">
                <a:solidFill>
                  <a:schemeClr val="accent1">
                    <a:lumMod val="75000"/>
                  </a:schemeClr>
                </a:solidFill>
                <a:latin typeface="+mj-lt"/>
                <a:cs typeface="Arial"/>
              </a:rPr>
              <a:t> </a:t>
            </a:r>
            <a:r>
              <a:rPr lang="en-US" sz="2000" b="1" i="1" spc="-5" dirty="0" err="1" smtClean="0">
                <a:solidFill>
                  <a:schemeClr val="accent1">
                    <a:lumMod val="75000"/>
                  </a:schemeClr>
                </a:solidFill>
                <a:latin typeface="+mj-lt"/>
                <a:cs typeface="Arial"/>
              </a:rPr>
              <a:t>nahi</a:t>
            </a:r>
            <a:r>
              <a:rPr lang="en-US" sz="2000" b="1" i="1" spc="-5" dirty="0" smtClean="0">
                <a:solidFill>
                  <a:schemeClr val="accent1">
                    <a:lumMod val="75000"/>
                  </a:schemeClr>
                </a:solidFill>
                <a:latin typeface="+mj-lt"/>
                <a:cs typeface="Arial"/>
              </a:rPr>
              <a:t>”</a:t>
            </a:r>
            <a:endParaRPr lang="en-US" sz="2000" b="1" i="1"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one – 11</a:t>
            </a:r>
            <a:r>
              <a:rPr lang="en-IN" sz="3600" b="1" baseline="30000" dirty="0" smtClean="0">
                <a:solidFill>
                  <a:schemeClr val="bg1"/>
                </a:solidFill>
                <a:latin typeface="+mj-lt"/>
                <a:ea typeface="+mj-ea"/>
                <a:cs typeface="+mj-cs"/>
              </a:rPr>
              <a:t>th</a:t>
            </a:r>
            <a:r>
              <a:rPr lang="en-IN" sz="3600" b="1" dirty="0" smtClean="0">
                <a:solidFill>
                  <a:schemeClr val="bg1"/>
                </a:solidFill>
                <a:latin typeface="+mj-lt"/>
                <a:ea typeface="+mj-ea"/>
                <a:cs typeface="+mj-cs"/>
              </a:rPr>
              <a:t> March 2024 </a:t>
            </a:r>
            <a:endParaRPr lang="en-US" sz="3600" b="1" dirty="0">
              <a:solidFill>
                <a:schemeClr val="bg1"/>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458200" cy="2862322"/>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I have sent your audio to your brothers and your daughter’s in-laws. Sending details of your deed to your family and relatives. I have submitted a letter in Women’s Committee with your audio. I am thinking of writing one complaint to ED, CBI, Interpol as well cause you are Dubai’s Don right. I will get your name in the history of ICAI. I want to make you famous till Dubai. I have been troubling you, your friends and your family members since last 7months. Now, I am going to end up this trouble of yours. Monday onwards you and your acquaintances will not get any message or call. I am also tired making fuckers like you understand but a dog’s tail can never be straight. If I am not then you not</a:t>
            </a:r>
            <a:endParaRPr lang="en-US" sz="2000" b="1" i="1"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one – 11</a:t>
            </a:r>
            <a:r>
              <a:rPr lang="en-IN" sz="3600" b="1" baseline="30000" dirty="0" smtClean="0">
                <a:solidFill>
                  <a:schemeClr val="bg1"/>
                </a:solidFill>
                <a:latin typeface="+mj-lt"/>
                <a:ea typeface="+mj-ea"/>
                <a:cs typeface="+mj-cs"/>
              </a:rPr>
              <a:t>th</a:t>
            </a:r>
            <a:r>
              <a:rPr lang="en-IN" sz="3600" b="1" dirty="0" smtClean="0">
                <a:solidFill>
                  <a:schemeClr val="bg1"/>
                </a:solidFill>
                <a:latin typeface="+mj-lt"/>
                <a:ea typeface="+mj-ea"/>
                <a:cs typeface="+mj-cs"/>
              </a:rPr>
              <a:t> March 2024 </a:t>
            </a:r>
            <a:endParaRPr lang="en-US" sz="3600" b="1" dirty="0">
              <a:solidFill>
                <a:schemeClr val="bg1"/>
              </a:solidFill>
              <a:latin typeface="+mj-lt"/>
              <a:ea typeface="+mj-ea"/>
              <a:cs typeface="+mj-cs"/>
            </a:endParaRPr>
          </a:p>
        </p:txBody>
      </p:sp>
      <p:sp>
        <p:nvSpPr>
          <p:cNvPr id="4" name="Oval 3"/>
          <p:cNvSpPr/>
          <p:nvPr/>
        </p:nvSpPr>
        <p:spPr>
          <a:xfrm>
            <a:off x="1981200" y="50292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Be very careful while texting and speaking with client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6125"/>
            <a:ext cx="8458200" cy="3477875"/>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PR/223/2016/DD/75/2017/BOD/680/2023</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Saiprakash Pasumathy  - MD of Acumen Software Technologies Ltd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a:t>
            </a:r>
            <a:r>
              <a:rPr lang="en-US" sz="2000" spc="-5" dirty="0" err="1" smtClean="0">
                <a:solidFill>
                  <a:schemeClr val="accent1">
                    <a:lumMod val="75000"/>
                  </a:schemeClr>
                </a:solidFill>
                <a:latin typeface="+mj-lt"/>
                <a:cs typeface="Arial"/>
              </a:rPr>
              <a:t>CA.P.Venkata</a:t>
            </a:r>
            <a:r>
              <a:rPr lang="en-US" sz="2000" spc="-5" dirty="0" smtClean="0">
                <a:solidFill>
                  <a:schemeClr val="accent1">
                    <a:lumMod val="75000"/>
                  </a:schemeClr>
                </a:solidFill>
                <a:latin typeface="+mj-lt"/>
                <a:cs typeface="Arial"/>
              </a:rPr>
              <a:t> Siva Ramamurthy (</a:t>
            </a:r>
            <a:r>
              <a:rPr lang="en-US" sz="2000" spc="-5" dirty="0" err="1" smtClean="0">
                <a:solidFill>
                  <a:schemeClr val="accent1">
                    <a:lumMod val="75000"/>
                  </a:schemeClr>
                </a:solidFill>
                <a:latin typeface="+mj-lt"/>
                <a:cs typeface="Arial"/>
              </a:rPr>
              <a:t>M.No</a:t>
            </a:r>
            <a:r>
              <a:rPr lang="en-US" sz="2000" spc="-5" dirty="0" smtClean="0">
                <a:solidFill>
                  <a:schemeClr val="accent1">
                    <a:lumMod val="75000"/>
                  </a:schemeClr>
                </a:solidFill>
                <a:latin typeface="+mj-lt"/>
                <a:cs typeface="Arial"/>
              </a:rPr>
              <a:t>: 028996)</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Started a company together, in 1995 share percentage changed in ROC 2003 without notice of another director, transferred share to his wife, started new company as competitor.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Between Own Brothers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More than 8 years of stress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Two – 10</a:t>
            </a:r>
            <a:r>
              <a:rPr lang="en-IN" sz="3600" b="1" baseline="30000" dirty="0" smtClean="0">
                <a:solidFill>
                  <a:schemeClr val="bg1"/>
                </a:solidFill>
                <a:latin typeface="+mj-lt"/>
                <a:ea typeface="+mj-ea"/>
                <a:cs typeface="+mj-cs"/>
              </a:rPr>
              <a:t>th</a:t>
            </a:r>
            <a:r>
              <a:rPr lang="en-IN" sz="3600" b="1" dirty="0" smtClean="0">
                <a:solidFill>
                  <a:schemeClr val="bg1"/>
                </a:solidFill>
                <a:latin typeface="+mj-lt"/>
                <a:ea typeface="+mj-ea"/>
                <a:cs typeface="+mj-cs"/>
              </a:rPr>
              <a:t> February 2024 </a:t>
            </a:r>
            <a:endParaRPr lang="en-US" sz="3600" b="1" dirty="0">
              <a:solidFill>
                <a:schemeClr val="bg1"/>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6125"/>
            <a:ext cx="8534400" cy="1938992"/>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PR/G/130/2022/DD/105/2022/DC/1737/2023</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V </a:t>
            </a:r>
            <a:r>
              <a:rPr lang="en-US" sz="2000" spc="-5" dirty="0" err="1" smtClean="0">
                <a:solidFill>
                  <a:schemeClr val="accent1">
                    <a:lumMod val="75000"/>
                  </a:schemeClr>
                </a:solidFill>
                <a:latin typeface="+mj-lt"/>
                <a:cs typeface="Arial"/>
              </a:rPr>
              <a:t>Annapoorna</a:t>
            </a:r>
            <a:r>
              <a:rPr lang="en-US" sz="2000" spc="-5" dirty="0" smtClean="0">
                <a:solidFill>
                  <a:schemeClr val="accent1">
                    <a:lumMod val="75000"/>
                  </a:schemeClr>
                </a:solidFill>
                <a:latin typeface="+mj-lt"/>
                <a:cs typeface="Arial"/>
              </a:rPr>
              <a:t>, Deputy Registrar</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a:t>
            </a:r>
            <a:r>
              <a:rPr lang="en-US" sz="2000" spc="-5" dirty="0" err="1" smtClean="0">
                <a:solidFill>
                  <a:schemeClr val="accent1">
                    <a:lumMod val="75000"/>
                  </a:schemeClr>
                </a:solidFill>
                <a:latin typeface="+mj-lt"/>
                <a:cs typeface="Arial"/>
              </a:rPr>
              <a:t>Durga</a:t>
            </a:r>
            <a:r>
              <a:rPr lang="en-US" sz="2000" spc="-5" dirty="0" smtClean="0">
                <a:solidFill>
                  <a:schemeClr val="accent1">
                    <a:lumMod val="75000"/>
                  </a:schemeClr>
                </a:solidFill>
                <a:latin typeface="+mj-lt"/>
                <a:cs typeface="Arial"/>
              </a:rPr>
              <a:t> </a:t>
            </a:r>
            <a:r>
              <a:rPr lang="en-US" sz="2000" spc="-5" dirty="0" err="1" smtClean="0">
                <a:solidFill>
                  <a:schemeClr val="accent1">
                    <a:lumMod val="75000"/>
                  </a:schemeClr>
                </a:solidFill>
                <a:latin typeface="+mj-lt"/>
                <a:cs typeface="Arial"/>
              </a:rPr>
              <a:t>Krishnamurthi</a:t>
            </a:r>
            <a:r>
              <a:rPr lang="en-US" sz="2000" spc="-5" dirty="0" smtClean="0">
                <a:solidFill>
                  <a:schemeClr val="accent1">
                    <a:lumMod val="75000"/>
                  </a:schemeClr>
                </a:solidFill>
                <a:latin typeface="+mj-lt"/>
                <a:cs typeface="Arial"/>
              </a:rPr>
              <a:t>, Chennai</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Incorporation of a company with fabricated documents as proof of address.</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Three – 22</a:t>
            </a:r>
            <a:r>
              <a:rPr lang="en-IN" sz="3600" b="1" baseline="30000" dirty="0" smtClean="0">
                <a:solidFill>
                  <a:schemeClr val="bg1"/>
                </a:solidFill>
                <a:latin typeface="+mj-lt"/>
                <a:ea typeface="+mj-ea"/>
                <a:cs typeface="+mj-cs"/>
              </a:rPr>
              <a:t>nd</a:t>
            </a:r>
            <a:r>
              <a:rPr lang="en-IN" sz="3600" b="1" dirty="0" smtClean="0">
                <a:solidFill>
                  <a:schemeClr val="bg1"/>
                </a:solidFill>
                <a:latin typeface="+mj-lt"/>
                <a:ea typeface="+mj-ea"/>
                <a:cs typeface="+mj-cs"/>
              </a:rPr>
              <a:t> December 2023</a:t>
            </a:r>
            <a:endParaRPr lang="en-US" sz="3600" b="1" dirty="0">
              <a:solidFill>
                <a:schemeClr val="bg1"/>
              </a:solidFill>
              <a:latin typeface="+mj-lt"/>
              <a:ea typeface="+mj-ea"/>
              <a:cs typeface="+mj-cs"/>
            </a:endParaRPr>
          </a:p>
        </p:txBody>
      </p:sp>
      <p:sp>
        <p:nvSpPr>
          <p:cNvPr id="4" name="Oval 3"/>
          <p:cNvSpPr/>
          <p:nvPr/>
        </p:nvSpPr>
        <p:spPr>
          <a:xfrm>
            <a:off x="1828800" y="47244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Helping  Clients out of the way leads to face litigation anytime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0"/>
            <a:ext cx="8534400" cy="2246769"/>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PR/G/301/2022/DD/215/2022/DC/1677/2023</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a:t>
            </a:r>
            <a:r>
              <a:rPr lang="en-US" sz="2000" spc="-5" dirty="0" err="1" smtClean="0">
                <a:solidFill>
                  <a:schemeClr val="accent1">
                    <a:lumMod val="75000"/>
                  </a:schemeClr>
                </a:solidFill>
                <a:latin typeface="+mj-lt"/>
                <a:cs typeface="Arial"/>
              </a:rPr>
              <a:t>Mangal</a:t>
            </a:r>
            <a:r>
              <a:rPr lang="en-US" sz="2000" spc="-5" dirty="0" smtClean="0">
                <a:solidFill>
                  <a:schemeClr val="accent1">
                    <a:lumMod val="75000"/>
                  </a:schemeClr>
                </a:solidFill>
                <a:latin typeface="+mj-lt"/>
                <a:cs typeface="Arial"/>
              </a:rPr>
              <a:t> Ram Meena, Deputy Registrar Delhi</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a:t>
            </a:r>
            <a:r>
              <a:rPr lang="en-US" sz="2000" spc="-5" dirty="0" err="1" smtClean="0">
                <a:solidFill>
                  <a:schemeClr val="accent1">
                    <a:lumMod val="75000"/>
                  </a:schemeClr>
                </a:solidFill>
                <a:latin typeface="+mj-lt"/>
                <a:cs typeface="Arial"/>
              </a:rPr>
              <a:t>Durga</a:t>
            </a:r>
            <a:r>
              <a:rPr lang="en-US" sz="2000" spc="-5" dirty="0" smtClean="0">
                <a:solidFill>
                  <a:schemeClr val="accent1">
                    <a:lumMod val="75000"/>
                  </a:schemeClr>
                </a:solidFill>
                <a:latin typeface="+mj-lt"/>
                <a:cs typeface="Arial"/>
              </a:rPr>
              <a:t> </a:t>
            </a:r>
            <a:r>
              <a:rPr lang="en-US" sz="2000" spc="-5" dirty="0" err="1" smtClean="0">
                <a:solidFill>
                  <a:schemeClr val="accent1">
                    <a:lumMod val="75000"/>
                  </a:schemeClr>
                </a:solidFill>
                <a:latin typeface="+mj-lt"/>
                <a:cs typeface="Arial"/>
              </a:rPr>
              <a:t>Krishnamurthi</a:t>
            </a:r>
            <a:r>
              <a:rPr lang="en-US" sz="2000" spc="-5" dirty="0" smtClean="0">
                <a:solidFill>
                  <a:schemeClr val="accent1">
                    <a:lumMod val="75000"/>
                  </a:schemeClr>
                </a:solidFill>
                <a:latin typeface="+mj-lt"/>
                <a:cs typeface="Arial"/>
              </a:rPr>
              <a:t>, Chennai</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Incorporation of a company with dummy persons as subscribers to MOA.</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however the respondent was </a:t>
            </a:r>
            <a:r>
              <a:rPr lang="en-US" sz="2000" b="1" i="1" spc="-5" dirty="0" smtClean="0">
                <a:solidFill>
                  <a:schemeClr val="accent1">
                    <a:lumMod val="75000"/>
                  </a:schemeClr>
                </a:solidFill>
                <a:latin typeface="+mj-lt"/>
                <a:cs typeface="Arial"/>
              </a:rPr>
              <a:t>cautioned </a:t>
            </a:r>
            <a:r>
              <a:rPr lang="en-US" sz="2000" spc="-5" dirty="0" smtClean="0">
                <a:solidFill>
                  <a:schemeClr val="accent1">
                    <a:lumMod val="75000"/>
                  </a:schemeClr>
                </a:solidFill>
                <a:latin typeface="+mj-lt"/>
                <a:cs typeface="Arial"/>
              </a:rPr>
              <a:t>that any procedural lapse should not occur in her future assignments</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4 &amp; 5 – 22</a:t>
            </a:r>
            <a:r>
              <a:rPr lang="en-IN" sz="3600" b="1" baseline="30000" dirty="0" smtClean="0">
                <a:solidFill>
                  <a:schemeClr val="bg1"/>
                </a:solidFill>
                <a:latin typeface="+mj-lt"/>
                <a:ea typeface="+mj-ea"/>
                <a:cs typeface="+mj-cs"/>
              </a:rPr>
              <a:t>nd</a:t>
            </a:r>
            <a:r>
              <a:rPr lang="en-IN" sz="3600" b="1" dirty="0" smtClean="0">
                <a:solidFill>
                  <a:schemeClr val="bg1"/>
                </a:solidFill>
                <a:latin typeface="+mj-lt"/>
                <a:ea typeface="+mj-ea"/>
                <a:cs typeface="+mj-cs"/>
              </a:rPr>
              <a:t> December 2023</a:t>
            </a:r>
            <a:endParaRPr lang="en-US" sz="3600" b="1" dirty="0">
              <a:solidFill>
                <a:schemeClr val="bg1"/>
              </a:solidFill>
              <a:latin typeface="+mj-lt"/>
              <a:ea typeface="+mj-ea"/>
              <a:cs typeface="+mj-cs"/>
            </a:endParaRPr>
          </a:p>
        </p:txBody>
      </p:sp>
      <p:sp>
        <p:nvSpPr>
          <p:cNvPr id="4" name="Oval 3"/>
          <p:cNvSpPr/>
          <p:nvPr/>
        </p:nvSpPr>
        <p:spPr>
          <a:xfrm>
            <a:off x="1828800" y="51054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Helping  Clients out of the way leads to face litigation anytime</a:t>
            </a:r>
            <a:endParaRPr lang="en-US" dirty="0"/>
          </a:p>
        </p:txBody>
      </p:sp>
      <p:sp>
        <p:nvSpPr>
          <p:cNvPr id="5" name="Rectangle 4"/>
          <p:cNvSpPr/>
          <p:nvPr/>
        </p:nvSpPr>
        <p:spPr>
          <a:xfrm>
            <a:off x="304800" y="1219200"/>
            <a:ext cx="8534400" cy="1938992"/>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PR/G/130/2022/DD/105/2022/DC/1737/2023</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V </a:t>
            </a:r>
            <a:r>
              <a:rPr lang="en-US" sz="2000" spc="-5" dirty="0" err="1" smtClean="0">
                <a:solidFill>
                  <a:schemeClr val="accent1">
                    <a:lumMod val="75000"/>
                  </a:schemeClr>
                </a:solidFill>
                <a:latin typeface="+mj-lt"/>
                <a:cs typeface="Arial"/>
              </a:rPr>
              <a:t>Annapoorna</a:t>
            </a:r>
            <a:r>
              <a:rPr lang="en-US" sz="2000" spc="-5" dirty="0" smtClean="0">
                <a:solidFill>
                  <a:schemeClr val="accent1">
                    <a:lumMod val="75000"/>
                  </a:schemeClr>
                </a:solidFill>
                <a:latin typeface="+mj-lt"/>
                <a:cs typeface="Arial"/>
              </a:rPr>
              <a:t>, Deputy Registrar </a:t>
            </a:r>
            <a:r>
              <a:rPr lang="en-US" sz="2000" spc="-5" dirty="0" err="1" smtClean="0">
                <a:solidFill>
                  <a:schemeClr val="accent1">
                    <a:lumMod val="75000"/>
                  </a:schemeClr>
                </a:solidFill>
                <a:latin typeface="+mj-lt"/>
                <a:cs typeface="Arial"/>
              </a:rPr>
              <a:t>Bengalure</a:t>
            </a:r>
            <a:endParaRPr lang="en-US" sz="2000" spc="-5" dirty="0" smtClean="0">
              <a:solidFill>
                <a:schemeClr val="accent1">
                  <a:lumMod val="75000"/>
                </a:schemeClr>
              </a:solidFill>
              <a:latin typeface="+mj-lt"/>
              <a:cs typeface="Arial"/>
            </a:endParaRP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a:t>
            </a:r>
            <a:r>
              <a:rPr lang="en-US" sz="2000" spc="-5" dirty="0" err="1" smtClean="0">
                <a:solidFill>
                  <a:schemeClr val="accent1">
                    <a:lumMod val="75000"/>
                  </a:schemeClr>
                </a:solidFill>
                <a:latin typeface="+mj-lt"/>
                <a:cs typeface="Arial"/>
              </a:rPr>
              <a:t>Durga</a:t>
            </a:r>
            <a:r>
              <a:rPr lang="en-US" sz="2000" spc="-5" dirty="0" smtClean="0">
                <a:solidFill>
                  <a:schemeClr val="accent1">
                    <a:lumMod val="75000"/>
                  </a:schemeClr>
                </a:solidFill>
                <a:latin typeface="+mj-lt"/>
                <a:cs typeface="Arial"/>
              </a:rPr>
              <a:t> </a:t>
            </a:r>
            <a:r>
              <a:rPr lang="en-US" sz="2000" spc="-5" dirty="0" err="1" smtClean="0">
                <a:solidFill>
                  <a:schemeClr val="accent1">
                    <a:lumMod val="75000"/>
                  </a:schemeClr>
                </a:solidFill>
                <a:latin typeface="+mj-lt"/>
                <a:cs typeface="Arial"/>
              </a:rPr>
              <a:t>Krishnamurthi</a:t>
            </a:r>
            <a:r>
              <a:rPr lang="en-US" sz="2000" spc="-5" dirty="0" smtClean="0">
                <a:solidFill>
                  <a:schemeClr val="accent1">
                    <a:lumMod val="75000"/>
                  </a:schemeClr>
                </a:solidFill>
                <a:latin typeface="+mj-lt"/>
                <a:cs typeface="Arial"/>
              </a:rPr>
              <a:t>, Chennai</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Incorporation of a company with fabricated documents as proof of address.</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98925"/>
            <a:ext cx="8534400" cy="3477875"/>
          </a:xfrm>
          <a:prstGeom prst="rect">
            <a:avLst/>
          </a:prstGeom>
        </p:spPr>
        <p:txBody>
          <a:bodyPr wrap="square">
            <a:spAutoFit/>
          </a:bodyPr>
          <a:lstStyle/>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 File No: PR/232/2021-DD/257/2021/DC/1603/2022</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Complainant: Shri Deepak Mehra (client)</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The Respondent: CA. Manoj Kumar</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Filing of income tax return, offered the capital gain as sale of agriculture and claimed refund of tax paid by client himself. Evidence is there for the discussion to save tax under section 54 by depositing amount in Capital Gain Scheme account </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Mails evidence, received refund and only when there is query from IT department he is filing case against the Respondent to safeguard himself.</a:t>
            </a:r>
          </a:p>
          <a:p>
            <a:pPr algn="just">
              <a:buClr>
                <a:srgbClr val="F89634"/>
              </a:buClr>
              <a:buFont typeface="Calibri" panose="020F0502020204030204" pitchFamily="34" charset="0"/>
              <a:buChar char="•"/>
            </a:pPr>
            <a:r>
              <a:rPr lang="en-US" sz="2000" spc="-5" dirty="0" smtClean="0">
                <a:solidFill>
                  <a:schemeClr val="accent1">
                    <a:lumMod val="75000"/>
                  </a:schemeClr>
                </a:solidFill>
                <a:latin typeface="+mj-lt"/>
                <a:cs typeface="Arial"/>
              </a:rPr>
              <a:t>It is held Respondent NOT GUILTY of Profession </a:t>
            </a:r>
          </a:p>
          <a:p>
            <a:pPr algn="just">
              <a:buClr>
                <a:srgbClr val="F89634"/>
              </a:buClr>
              <a:buFont typeface="Calibri" panose="020F0502020204030204" pitchFamily="34" charset="0"/>
              <a:buChar char="•"/>
            </a:pPr>
            <a:endParaRPr lang="en-US" sz="2000" spc="-5" dirty="0">
              <a:solidFill>
                <a:schemeClr val="accent1">
                  <a:lumMod val="75000"/>
                </a:schemeClr>
              </a:solidFill>
              <a:latin typeface="+mj-lt"/>
              <a:cs typeface="Arial"/>
            </a:endParaRPr>
          </a:p>
        </p:txBody>
      </p:sp>
      <p:sp>
        <p:nvSpPr>
          <p:cNvPr id="3" name="Title 1"/>
          <p:cNvSpPr txBox="1">
            <a:spLocks/>
          </p:cNvSpPr>
          <p:nvPr/>
        </p:nvSpPr>
        <p:spPr>
          <a:xfrm>
            <a:off x="0" y="0"/>
            <a:ext cx="9144000" cy="990600"/>
          </a:xfrm>
          <a:prstGeom prst="rect">
            <a:avLst/>
          </a:prstGeom>
          <a:solidFill>
            <a:srgbClr val="0070C0"/>
          </a:solidFill>
          <a:effectLst>
            <a:outerShdw blurRad="50800" dist="50800" dir="5400000" algn="ctr" rotWithShape="0">
              <a:schemeClr val="bg1"/>
            </a:outerShdw>
          </a:effectLst>
        </p:spPr>
        <p:txBody>
          <a:bodyPr/>
          <a:lstStyle/>
          <a:p>
            <a:pPr lvl="0">
              <a:spcBef>
                <a:spcPct val="0"/>
              </a:spcBef>
              <a:defRPr/>
            </a:pPr>
            <a:r>
              <a:rPr lang="en-IN" sz="3600" b="1" dirty="0" smtClean="0">
                <a:solidFill>
                  <a:schemeClr val="bg1"/>
                </a:solidFill>
                <a:latin typeface="+mj-lt"/>
                <a:ea typeface="+mj-ea"/>
                <a:cs typeface="+mj-cs"/>
              </a:rPr>
              <a:t>Case Six – Feb’2024</a:t>
            </a:r>
            <a:endParaRPr lang="en-US" sz="3600" b="1" dirty="0">
              <a:solidFill>
                <a:schemeClr val="bg1"/>
              </a:solidFill>
              <a:latin typeface="+mj-lt"/>
              <a:ea typeface="+mj-ea"/>
              <a:cs typeface="+mj-cs"/>
            </a:endParaRPr>
          </a:p>
        </p:txBody>
      </p:sp>
      <p:sp>
        <p:nvSpPr>
          <p:cNvPr id="4" name="Oval 3"/>
          <p:cNvSpPr/>
          <p:nvPr/>
        </p:nvSpPr>
        <p:spPr>
          <a:xfrm>
            <a:off x="1752600" y="5029200"/>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Filing of Refund IT Return needs to analyze thrice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erOAfh9x0SClT9j6N8U1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xml><?xml version="1.0" encoding="utf-8"?>
<a:theme xmlns:a="http://schemas.openxmlformats.org/drawingml/2006/main" name="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5763</TotalTime>
  <Words>2462</Words>
  <Application>Microsoft Office PowerPoint</Application>
  <PresentationFormat>On-screen Show (4:3)</PresentationFormat>
  <Paragraphs>227</Paragraphs>
  <Slides>27</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Constantia</vt:lpstr>
      <vt:lpstr>Times New Roman</vt:lpstr>
      <vt:lpstr>Wingdings</vt:lpstr>
      <vt:lpstr>Wingdings 2</vt:lpstr>
      <vt:lpstr>Deloitte timesaver, Sept 2010</vt:lpstr>
      <vt:lpstr>1_Deloitte timesaver, Sept 2010</vt:lpstr>
      <vt:lpstr>Flow</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Audit - Basics</dc:title>
  <dc:creator>Deloitte</dc:creator>
  <cp:lastModifiedBy>SIRC CPE</cp:lastModifiedBy>
  <cp:revision>875</cp:revision>
  <cp:lastPrinted>2012-09-07T14:54:19Z</cp:lastPrinted>
  <dcterms:created xsi:type="dcterms:W3CDTF">2012-06-19T06:25:38Z</dcterms:created>
  <dcterms:modified xsi:type="dcterms:W3CDTF">2024-11-06T10:06:47Z</dcterms:modified>
</cp:coreProperties>
</file>